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4"/>
  </p:sldMasterIdLst>
  <p:notesMasterIdLst>
    <p:notesMasterId r:id="rId5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12192000" cy="6858000"/>
  <p:notesSz cx="6858000" cy="1857375"/>
  <p:embeddedFontLst>
    <p:embeddedFont>
      <p:font typeface="IBM Plex Mono" panose="020B0509050203000203" pitchFamily="49" charset="0"/>
      <p:regular r:id="rId53"/>
      <p:bold r:id="rId54"/>
      <p:italic r:id="rId55"/>
      <p:boldItalic r:id="rId56"/>
    </p:embeddedFont>
    <p:embeddedFont>
      <p:font typeface="IBM Plex Mono SemiBold" panose="020B0709050203000203" pitchFamily="49"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663ECB-2E21-4BAC-A7C3-C6D94AF85482}" v="3" dt="2024-01-12T17:24:49.1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6" name="Google Shape;19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9" name="Google Shape;11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rgbClr val="005493"/>
              </a:buClr>
              <a:buSzPts val="4800"/>
              <a:buFont typeface="IBM Plex Mono SemiBold"/>
              <a:buNone/>
              <a:defRPr sz="4800" b="0" i="0" u="none" strike="noStrike" cap="non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12"/>
          <p:cNvSpPr>
            <a:spLocks noGrp="1"/>
          </p:cNvSpPr>
          <p:nvPr>
            <p:ph type="pic" idx="2"/>
          </p:nvPr>
        </p:nvSpPr>
        <p:spPr>
          <a:xfrm>
            <a:off x="5183188" y="987425"/>
            <a:ext cx="6172200" cy="4873625"/>
          </a:xfrm>
          <a:prstGeom prst="rect">
            <a:avLst/>
          </a:prstGeom>
          <a:noFill/>
          <a:ln>
            <a:noFill/>
          </a:ln>
        </p:spPr>
      </p:sp>
      <p:sp>
        <p:nvSpPr>
          <p:cNvPr id="66" name="Google Shape;66;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9" name="Google Shape;1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1C7DDB"/>
                </a:solidFill>
                <a:latin typeface="Arial"/>
                <a:ea typeface="Arial"/>
                <a:cs typeface="Arial"/>
                <a:sym typeface="Arial"/>
              </a:defRPr>
            </a:lvl1pPr>
            <a:lvl2pPr marL="0" marR="0" lvl="1" indent="0" algn="r" rtl="0">
              <a:spcBef>
                <a:spcPts val="0"/>
              </a:spcBef>
              <a:buNone/>
              <a:defRPr sz="1600" b="0" i="0" u="none" strike="noStrike" cap="none">
                <a:solidFill>
                  <a:srgbClr val="1C7DDB"/>
                </a:solidFill>
                <a:latin typeface="Arial"/>
                <a:ea typeface="Arial"/>
                <a:cs typeface="Arial"/>
                <a:sym typeface="Arial"/>
              </a:defRPr>
            </a:lvl2pPr>
            <a:lvl3pPr marL="0" marR="0" lvl="2" indent="0" algn="r" rtl="0">
              <a:spcBef>
                <a:spcPts val="0"/>
              </a:spcBef>
              <a:buNone/>
              <a:defRPr sz="1600" b="0" i="0" u="none" strike="noStrike" cap="none">
                <a:solidFill>
                  <a:srgbClr val="1C7DDB"/>
                </a:solidFill>
                <a:latin typeface="Arial"/>
                <a:ea typeface="Arial"/>
                <a:cs typeface="Arial"/>
                <a:sym typeface="Arial"/>
              </a:defRPr>
            </a:lvl3pPr>
            <a:lvl4pPr marL="0" marR="0" lvl="3" indent="0" algn="r" rtl="0">
              <a:spcBef>
                <a:spcPts val="0"/>
              </a:spcBef>
              <a:buNone/>
              <a:defRPr sz="1600" b="0" i="0" u="none" strike="noStrike" cap="none">
                <a:solidFill>
                  <a:srgbClr val="1C7DDB"/>
                </a:solidFill>
                <a:latin typeface="Arial"/>
                <a:ea typeface="Arial"/>
                <a:cs typeface="Arial"/>
                <a:sym typeface="Arial"/>
              </a:defRPr>
            </a:lvl4pPr>
            <a:lvl5pPr marL="0" marR="0" lvl="4" indent="0" algn="r" rtl="0">
              <a:spcBef>
                <a:spcPts val="0"/>
              </a:spcBef>
              <a:buNone/>
              <a:defRPr sz="1600" b="0" i="0" u="none" strike="noStrike" cap="none">
                <a:solidFill>
                  <a:srgbClr val="1C7DDB"/>
                </a:solidFill>
                <a:latin typeface="Arial"/>
                <a:ea typeface="Arial"/>
                <a:cs typeface="Arial"/>
                <a:sym typeface="Arial"/>
              </a:defRPr>
            </a:lvl5pPr>
            <a:lvl6pPr marL="0" marR="0" lvl="5" indent="0" algn="r" rtl="0">
              <a:spcBef>
                <a:spcPts val="0"/>
              </a:spcBef>
              <a:buNone/>
              <a:defRPr sz="1600" b="0" i="0" u="none" strike="noStrike" cap="none">
                <a:solidFill>
                  <a:srgbClr val="1C7DDB"/>
                </a:solidFill>
                <a:latin typeface="Arial"/>
                <a:ea typeface="Arial"/>
                <a:cs typeface="Arial"/>
                <a:sym typeface="Arial"/>
              </a:defRPr>
            </a:lvl6pPr>
            <a:lvl7pPr marL="0" marR="0" lvl="6" indent="0" algn="r" rtl="0">
              <a:spcBef>
                <a:spcPts val="0"/>
              </a:spcBef>
              <a:buNone/>
              <a:defRPr sz="1600" b="0" i="0" u="none" strike="noStrike" cap="none">
                <a:solidFill>
                  <a:srgbClr val="1C7DDB"/>
                </a:solidFill>
                <a:latin typeface="Arial"/>
                <a:ea typeface="Arial"/>
                <a:cs typeface="Arial"/>
                <a:sym typeface="Arial"/>
              </a:defRPr>
            </a:lvl7pPr>
            <a:lvl8pPr marL="0" marR="0" lvl="7" indent="0" algn="r" rtl="0">
              <a:spcBef>
                <a:spcPts val="0"/>
              </a:spcBef>
              <a:buNone/>
              <a:defRPr sz="1600" b="0" i="0" u="none" strike="noStrike" cap="none">
                <a:solidFill>
                  <a:srgbClr val="1C7DDB"/>
                </a:solidFill>
                <a:latin typeface="Arial"/>
                <a:ea typeface="Arial"/>
                <a:cs typeface="Arial"/>
                <a:sym typeface="Arial"/>
              </a:defRPr>
            </a:lvl8pPr>
            <a:lvl9pPr marL="0" marR="0" lvl="8" indent="0" algn="r" rtl="0">
              <a:spcBef>
                <a:spcPts val="0"/>
              </a:spcBef>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 name="TextBox 2">
            <a:extLst>
              <a:ext uri="{FF2B5EF4-FFF2-40B4-BE49-F238E27FC236}">
                <a16:creationId xmlns:a16="http://schemas.microsoft.com/office/drawing/2014/main" id="{8AF7D466-10E4-D4C3-A6A5-72F5ED73E3EF}"/>
              </a:ext>
            </a:extLst>
          </p:cNvPr>
          <p:cNvSpPr txBox="1"/>
          <p:nvPr userDrawn="1">
            <p:extLst>
              <p:ext uri="{1162E1C5-73C7-4A58-AE30-91384D911F3F}">
                <p184:classification xmlns:p184="http://schemas.microsoft.com/office/powerpoint/2018/4/main" val="ftr"/>
              </p:ext>
            </p:extLst>
          </p:nvPr>
        </p:nvSpPr>
        <p:spPr>
          <a:xfrm>
            <a:off x="5630863" y="6642100"/>
            <a:ext cx="9588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J.B. Hunt Business</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ithub.com/swethakandala/IBM-Data-Science-Capstone/blob/main/Week_1_LAB2_spacex_Data_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swethakandala/IBM-Data-Science-Capstone/blob/main/Week_2_spacex_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swethakandala/IBM-Data-Science-Capstone/blob/main/Week_2_EDA_SQL.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github.com/swethakandala/IBM-Data-Science-Capstone/blob/main/Week_3_spacex_Launch_site_location.jupyterlite.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swethakandala/IBM-Data-Science-Capstone/blob/main/Week_3_spacex_Dash.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swethakandala/IBM-Data-Science-Capstone/blob/main/Week_4_SpaceX_Machine_Learning_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swethakandala/IBM-Data-Science-Capstone/blob/main/Week_1_LAB1_spacex_Data%20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swethakandala/IBM-Data-Science-Capstone/blob/main/Week_1_spacex_Data%20Collection_Web_Scrap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5"/>
          <p:cNvSpPr txBox="1"/>
          <p:nvPr/>
        </p:nvSpPr>
        <p:spPr>
          <a:xfrm>
            <a:off x="888550" y="4568725"/>
            <a:ext cx="4707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lt2"/>
                </a:solidFill>
              </a:rPr>
              <a:t>Gopi Krishna Seerapu </a:t>
            </a:r>
            <a:endParaRPr b="1" dirty="0"/>
          </a:p>
          <a:p>
            <a:pPr marL="0" marR="0" lvl="0" indent="0" algn="l" rtl="0">
              <a:spcBef>
                <a:spcPts val="0"/>
              </a:spcBef>
              <a:spcAft>
                <a:spcPts val="0"/>
              </a:spcAft>
              <a:buNone/>
            </a:pPr>
            <a:r>
              <a:rPr lang="en-US" sz="1800" b="1" dirty="0">
                <a:solidFill>
                  <a:schemeClr val="lt2"/>
                </a:solidFill>
              </a:rPr>
              <a:t>01/12/2024</a:t>
            </a:r>
            <a:endParaRPr sz="1800" b="1" dirty="0">
              <a:solidFill>
                <a:schemeClr val="lt2"/>
              </a:solidFill>
            </a:endParaRPr>
          </a:p>
        </p:txBody>
      </p:sp>
      <p:pic>
        <p:nvPicPr>
          <p:cNvPr id="87" name="Google Shape;87;p15" descr="IBM Skills Network Logo - Horizontal-noai copy.png"/>
          <p:cNvPicPr preferRelativeResize="0"/>
          <p:nvPr/>
        </p:nvPicPr>
        <p:blipFill rotWithShape="1">
          <a:blip r:embed="rId4">
            <a:alphaModFix/>
          </a:blip>
          <a:srcRect/>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Google Shape;152;p2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53" name="Google Shape;153;p24"/>
          <p:cNvSpPr txBox="1">
            <a:spLocks noGrp="1"/>
          </p:cNvSpPr>
          <p:nvPr>
            <p:ph type="body" idx="1"/>
          </p:nvPr>
        </p:nvSpPr>
        <p:spPr>
          <a:xfrm>
            <a:off x="770000" y="1563675"/>
            <a:ext cx="4433100" cy="4139400"/>
          </a:xfrm>
          <a:prstGeom prst="rect">
            <a:avLst/>
          </a:prstGeom>
          <a:noFill/>
          <a:ln>
            <a:noFill/>
          </a:ln>
        </p:spPr>
        <p:txBody>
          <a:bodyPr spcFirstLastPara="1" wrap="square" lIns="91425" tIns="45700" rIns="91425" bIns="45700" anchor="t" anchorCtr="0">
            <a:noAutofit/>
          </a:bodyPr>
          <a:lstStyle/>
          <a:p>
            <a:pPr marL="457200" lvl="0" indent="-323850" algn="just" rtl="0">
              <a:lnSpc>
                <a:spcPct val="90000"/>
              </a:lnSpc>
              <a:spcBef>
                <a:spcPts val="1000"/>
              </a:spcBef>
              <a:spcAft>
                <a:spcPts val="0"/>
              </a:spcAft>
              <a:buClr>
                <a:srgbClr val="292929"/>
              </a:buClr>
              <a:buSzPts val="1500"/>
              <a:buChar char="●"/>
            </a:pPr>
            <a:r>
              <a:rPr lang="en-US" sz="1500">
                <a:solidFill>
                  <a:srgbClr val="292929"/>
                </a:solidFill>
              </a:rPr>
              <a:t>We analyzed various instances where rocket boosters failed to land properly, transforming these instances into a new column of binary data. We verified the accuracy of the data transmission by examining its type. Additionally, we identified and quantified any missing data in our collection, filling in gaps with average values.</a:t>
            </a:r>
            <a:endParaRPr sz="1500">
              <a:solidFill>
                <a:srgbClr val="292929"/>
              </a:solidFill>
            </a:endParaRPr>
          </a:p>
          <a:p>
            <a:pPr marL="457200" lvl="0" indent="-323850" algn="just" rtl="0">
              <a:lnSpc>
                <a:spcPct val="90000"/>
              </a:lnSpc>
              <a:spcBef>
                <a:spcPts val="0"/>
              </a:spcBef>
              <a:spcAft>
                <a:spcPts val="0"/>
              </a:spcAft>
              <a:buClr>
                <a:srgbClr val="292929"/>
              </a:buClr>
              <a:buSzPts val="1500"/>
              <a:buChar char="●"/>
            </a:pPr>
            <a:r>
              <a:rPr lang="en-US" sz="1500">
                <a:solidFill>
                  <a:srgbClr val="292929"/>
                </a:solidFill>
              </a:rPr>
              <a:t>This process was conducted alongside an evaluation of the frequency of orbits, utilizing this information to assess the success rates of specific landings.</a:t>
            </a:r>
            <a:endParaRPr sz="1500">
              <a:solidFill>
                <a:srgbClr val="292929"/>
              </a:solidFill>
            </a:endParaRPr>
          </a:p>
          <a:p>
            <a:pPr marL="457200" marR="0" lvl="0" indent="-323850" algn="l" rtl="0">
              <a:lnSpc>
                <a:spcPct val="90000"/>
              </a:lnSpc>
              <a:spcBef>
                <a:spcPts val="0"/>
              </a:spcBef>
              <a:spcAft>
                <a:spcPts val="0"/>
              </a:spcAft>
              <a:buSzPts val="1500"/>
              <a:buChar char="●"/>
            </a:pPr>
            <a:r>
              <a:rPr lang="en-US" sz="1500">
                <a:solidFill>
                  <a:srgbClr val="292929"/>
                </a:solidFill>
              </a:rPr>
              <a:t>GitHub URL - </a:t>
            </a:r>
            <a:r>
              <a:rPr lang="en-US" sz="1500" u="sng">
                <a:solidFill>
                  <a:schemeClr val="hlink"/>
                </a:solidFill>
                <a:hlinkClick r:id="rId4"/>
              </a:rPr>
              <a:t>https://github.com/swethakandala/IBM-Data-Science-Capstone/blob/main/Week_1_LAB2_spacex_Data_Wrangling.ipynb</a:t>
            </a:r>
            <a:endParaRPr sz="1500">
              <a:solidFill>
                <a:schemeClr val="dk1"/>
              </a:solidFill>
              <a:latin typeface="Calibri"/>
              <a:ea typeface="Calibri"/>
              <a:cs typeface="Calibri"/>
              <a:sym typeface="Calibri"/>
            </a:endParaRPr>
          </a:p>
        </p:txBody>
      </p:sp>
      <p:sp>
        <p:nvSpPr>
          <p:cNvPr id="154" name="Google Shape;154;p2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5" name="Google Shape;155;p24"/>
          <p:cNvPicPr preferRelativeResize="0"/>
          <p:nvPr/>
        </p:nvPicPr>
        <p:blipFill>
          <a:blip r:embed="rId5">
            <a:alphaModFix/>
          </a:blip>
          <a:stretch>
            <a:fillRect/>
          </a:stretch>
        </p:blipFill>
        <p:spPr>
          <a:xfrm>
            <a:off x="5948174" y="1569322"/>
            <a:ext cx="2328474" cy="3719350"/>
          </a:xfrm>
          <a:prstGeom prst="rect">
            <a:avLst/>
          </a:prstGeom>
          <a:noFill/>
          <a:ln>
            <a:noFill/>
          </a:ln>
        </p:spPr>
      </p:pic>
      <p:pic>
        <p:nvPicPr>
          <p:cNvPr id="156" name="Google Shape;156;p24"/>
          <p:cNvPicPr preferRelativeResize="0"/>
          <p:nvPr/>
        </p:nvPicPr>
        <p:blipFill>
          <a:blip r:embed="rId6">
            <a:alphaModFix/>
          </a:blip>
          <a:stretch>
            <a:fillRect/>
          </a:stretch>
        </p:blipFill>
        <p:spPr>
          <a:xfrm>
            <a:off x="8488523" y="1569324"/>
            <a:ext cx="3515326" cy="2568490"/>
          </a:xfrm>
          <a:prstGeom prst="rect">
            <a:avLst/>
          </a:prstGeom>
          <a:noFill/>
          <a:ln>
            <a:noFill/>
          </a:ln>
        </p:spPr>
      </p:pic>
      <p:pic>
        <p:nvPicPr>
          <p:cNvPr id="157" name="Google Shape;157;p24"/>
          <p:cNvPicPr preferRelativeResize="0"/>
          <p:nvPr/>
        </p:nvPicPr>
        <p:blipFill>
          <a:blip r:embed="rId7">
            <a:alphaModFix/>
          </a:blip>
          <a:stretch>
            <a:fillRect/>
          </a:stretch>
        </p:blipFill>
        <p:spPr>
          <a:xfrm>
            <a:off x="8604375" y="4417225"/>
            <a:ext cx="1932675" cy="2009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2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63" name="Google Shape;163;p25"/>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Autofit/>
          </a:bodyPr>
          <a:lstStyle/>
          <a:p>
            <a:pPr marL="457200" lvl="0" indent="-336550" algn="l" rtl="0">
              <a:spcBef>
                <a:spcPts val="1400"/>
              </a:spcBef>
              <a:spcAft>
                <a:spcPts val="0"/>
              </a:spcAft>
              <a:buClr>
                <a:srgbClr val="292929"/>
              </a:buClr>
              <a:buSzPts val="1700"/>
              <a:buChar char="●"/>
            </a:pPr>
            <a:r>
              <a:rPr lang="en-US" sz="1700">
                <a:solidFill>
                  <a:srgbClr val="292929"/>
                </a:solidFill>
              </a:rPr>
              <a:t>Created scatter and bubble plots using Seaborn to showcase the correlation between flight number and launch site, payload mass and launch site, as well as the distribution of orbit success based on flight numbers. Also developed plots depicting the relationship between payload mass and orbit classifications.</a:t>
            </a:r>
            <a:endParaRPr sz="1700">
              <a:solidFill>
                <a:srgbClr val="292929"/>
              </a:solidFill>
            </a:endParaRPr>
          </a:p>
          <a:p>
            <a:pPr marL="457200" lvl="0" indent="-336550" algn="l" rtl="0">
              <a:spcBef>
                <a:spcPts val="0"/>
              </a:spcBef>
              <a:spcAft>
                <a:spcPts val="0"/>
              </a:spcAft>
              <a:buClr>
                <a:srgbClr val="292929"/>
              </a:buClr>
              <a:buSzPts val="1700"/>
              <a:buChar char="●"/>
            </a:pPr>
            <a:r>
              <a:rPr lang="en-US" sz="1700">
                <a:solidFill>
                  <a:srgbClr val="292929"/>
                </a:solidFill>
              </a:rPr>
              <a:t>Developed a Seaborn bar chart to depict the success rates associated with different types of orbits.</a:t>
            </a:r>
            <a:endParaRPr sz="1700">
              <a:solidFill>
                <a:srgbClr val="292929"/>
              </a:solidFill>
            </a:endParaRPr>
          </a:p>
          <a:p>
            <a:pPr marL="457200" lvl="0" indent="-336550" algn="l" rtl="0">
              <a:spcBef>
                <a:spcPts val="0"/>
              </a:spcBef>
              <a:spcAft>
                <a:spcPts val="0"/>
              </a:spcAft>
              <a:buClr>
                <a:srgbClr val="292929"/>
              </a:buClr>
              <a:buSzPts val="1700"/>
              <a:buChar char="●"/>
            </a:pPr>
            <a:r>
              <a:rPr lang="en-US" sz="1700">
                <a:solidFill>
                  <a:srgbClr val="292929"/>
                </a:solidFill>
              </a:rPr>
              <a:t>Constructed a Seaborn line graph to illustrate the trend of success rates over various years.</a:t>
            </a:r>
            <a:endParaRPr sz="1700">
              <a:solidFill>
                <a:srgbClr val="292929"/>
              </a:solidFill>
            </a:endParaRPr>
          </a:p>
          <a:p>
            <a:pPr marL="457200" lvl="0" indent="-336550" algn="l" rtl="0">
              <a:spcBef>
                <a:spcPts val="0"/>
              </a:spcBef>
              <a:spcAft>
                <a:spcPts val="0"/>
              </a:spcAft>
              <a:buClr>
                <a:srgbClr val="292929"/>
              </a:buClr>
              <a:buSzPts val="1700"/>
              <a:buChar char="●"/>
            </a:pPr>
            <a:r>
              <a:rPr lang="en-US" sz="1700">
                <a:solidFill>
                  <a:srgbClr val="292929"/>
                </a:solidFill>
              </a:rPr>
              <a:t>Implemented the creation of dummy variables and converted numerical columns to float64 for the purpose of feature engineering.</a:t>
            </a:r>
            <a:endParaRPr sz="1700">
              <a:solidFill>
                <a:srgbClr val="292929"/>
              </a:solidFill>
            </a:endParaRPr>
          </a:p>
          <a:p>
            <a:pPr marL="0" lvl="0" indent="0" algn="l" rtl="0">
              <a:spcBef>
                <a:spcPts val="1400"/>
              </a:spcBef>
              <a:spcAft>
                <a:spcPts val="0"/>
              </a:spcAft>
              <a:buNone/>
            </a:pPr>
            <a:endParaRPr sz="1700">
              <a:solidFill>
                <a:srgbClr val="292929"/>
              </a:solidFill>
            </a:endParaRPr>
          </a:p>
          <a:p>
            <a:pPr marL="0" lvl="0" indent="0" algn="l" rtl="0">
              <a:spcBef>
                <a:spcPts val="1400"/>
              </a:spcBef>
              <a:spcAft>
                <a:spcPts val="0"/>
              </a:spcAft>
              <a:buNone/>
            </a:pPr>
            <a:r>
              <a:rPr lang="en-US">
                <a:solidFill>
                  <a:srgbClr val="292929"/>
                </a:solidFill>
              </a:rPr>
              <a:t>GitHUB URL- </a:t>
            </a:r>
            <a:r>
              <a:rPr lang="en-US" u="sng">
                <a:solidFill>
                  <a:schemeClr val="hlink"/>
                </a:solidFill>
                <a:hlinkClick r:id="rId4"/>
              </a:rPr>
              <a:t>https://github.com/swethakandala/IBM-Data-Science-Capstone/blob/main/Week_2_spacex_Dataviz.ipynb</a:t>
            </a:r>
            <a:endParaRPr>
              <a:solidFill>
                <a:srgbClr val="292929"/>
              </a:solidFill>
            </a:endParaRPr>
          </a:p>
          <a:p>
            <a:pPr marL="0" lvl="0" indent="0" algn="l" rtl="0">
              <a:spcBef>
                <a:spcPts val="1400"/>
              </a:spcBef>
              <a:spcAft>
                <a:spcPts val="0"/>
              </a:spcAft>
              <a:buClr>
                <a:schemeClr val="dk1"/>
              </a:buClr>
              <a:buSzPts val="1100"/>
              <a:buFont typeface="Arial"/>
              <a:buNone/>
            </a:pPr>
            <a:endParaRPr sz="1700">
              <a:solidFill>
                <a:srgbClr val="292929"/>
              </a:solidFill>
            </a:endParaRPr>
          </a:p>
          <a:p>
            <a:pPr marL="0" marR="0" lvl="0" indent="0" algn="l" rtl="0">
              <a:lnSpc>
                <a:spcPct val="100000"/>
              </a:lnSpc>
              <a:spcBef>
                <a:spcPts val="1400"/>
              </a:spcBef>
              <a:spcAft>
                <a:spcPts val="0"/>
              </a:spcAft>
              <a:buNone/>
            </a:pPr>
            <a:endParaRPr sz="1700">
              <a:solidFill>
                <a:srgbClr val="292929"/>
              </a:solidFill>
            </a:endParaRPr>
          </a:p>
          <a:p>
            <a:pPr marL="228600" marR="0" lvl="0" indent="-50800" algn="l" rtl="0">
              <a:lnSpc>
                <a:spcPct val="90000"/>
              </a:lnSpc>
              <a:spcBef>
                <a:spcPts val="1000"/>
              </a:spcBef>
              <a:spcAft>
                <a:spcPts val="0"/>
              </a:spcAft>
              <a:buClr>
                <a:schemeClr val="dk1"/>
              </a:buClr>
              <a:buSzPts val="2800"/>
              <a:buFont typeface="Arial"/>
              <a:buNone/>
            </a:pPr>
            <a:endParaRPr sz="2300">
              <a:solidFill>
                <a:schemeClr val="dk1"/>
              </a:solidFill>
              <a:latin typeface="Calibri"/>
              <a:ea typeface="Calibri"/>
              <a:cs typeface="Calibri"/>
              <a:sym typeface="Calibri"/>
            </a:endParaRPr>
          </a:p>
        </p:txBody>
      </p:sp>
      <p:sp>
        <p:nvSpPr>
          <p:cNvPr id="164" name="Google Shape;164;p2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70" name="Google Shape;170;p26"/>
          <p:cNvSpPr txBox="1">
            <a:spLocks noGrp="1"/>
          </p:cNvSpPr>
          <p:nvPr>
            <p:ph type="body" idx="1"/>
          </p:nvPr>
        </p:nvSpPr>
        <p:spPr>
          <a:xfrm>
            <a:off x="770010" y="1806575"/>
            <a:ext cx="9745589" cy="4351338"/>
          </a:xfrm>
          <a:prstGeom prst="rect">
            <a:avLst/>
          </a:prstGeom>
          <a:noFill/>
          <a:ln>
            <a:noFill/>
          </a:ln>
        </p:spPr>
        <p:txBody>
          <a:bodyPr spcFirstLastPara="1" wrap="square" lIns="91425" tIns="45700" rIns="91425" bIns="45700" anchor="t" anchorCtr="0">
            <a:noAutofit/>
          </a:bodyPr>
          <a:lstStyle/>
          <a:p>
            <a:pPr marL="457200" lvl="0" indent="-349250" algn="l" rtl="0">
              <a:spcBef>
                <a:spcPts val="1400"/>
              </a:spcBef>
              <a:spcAft>
                <a:spcPts val="0"/>
              </a:spcAft>
              <a:buClr>
                <a:srgbClr val="292929"/>
              </a:buClr>
              <a:buSzPts val="1900"/>
              <a:buChar char="●"/>
            </a:pPr>
            <a:r>
              <a:rPr lang="en-US" sz="1900">
                <a:solidFill>
                  <a:srgbClr val="292929"/>
                </a:solidFill>
              </a:rPr>
              <a:t>Employed Postgresql to isolate distinct records of landing sites through SQL queries.</a:t>
            </a:r>
            <a:endParaRPr sz="1900">
              <a:solidFill>
                <a:srgbClr val="292929"/>
              </a:solidFill>
            </a:endParaRPr>
          </a:p>
          <a:p>
            <a:pPr marL="457200" lvl="0" indent="-349250" algn="l" rtl="0">
              <a:spcBef>
                <a:spcPts val="0"/>
              </a:spcBef>
              <a:spcAft>
                <a:spcPts val="0"/>
              </a:spcAft>
              <a:buClr>
                <a:srgbClr val="292929"/>
              </a:buClr>
              <a:buSzPts val="1900"/>
              <a:buChar char="●"/>
            </a:pPr>
            <a:r>
              <a:rPr lang="en-US" sz="1900">
                <a:solidFill>
                  <a:srgbClr val="292929"/>
                </a:solidFill>
              </a:rPr>
              <a:t>Calculated and presented average payload data, both overall and separated by different booster models.</a:t>
            </a:r>
            <a:endParaRPr sz="1900">
              <a:solidFill>
                <a:srgbClr val="292929"/>
              </a:solidFill>
            </a:endParaRPr>
          </a:p>
          <a:p>
            <a:pPr marL="457200" lvl="0" indent="-349250" algn="l" rtl="0">
              <a:spcBef>
                <a:spcPts val="0"/>
              </a:spcBef>
              <a:spcAft>
                <a:spcPts val="0"/>
              </a:spcAft>
              <a:buClr>
                <a:srgbClr val="292929"/>
              </a:buClr>
              <a:buSzPts val="1900"/>
              <a:buChar char="●"/>
            </a:pPr>
            <a:r>
              <a:rPr lang="en-US" sz="1900">
                <a:solidFill>
                  <a:srgbClr val="292929"/>
                </a:solidFill>
              </a:rPr>
              <a:t>Developed queries to showcase singular instances, including the dates of successful landings and the identification of boosters involved in these successful missions, along with their frequency.</a:t>
            </a:r>
            <a:endParaRPr sz="1900">
              <a:solidFill>
                <a:srgbClr val="292929"/>
              </a:solidFill>
            </a:endParaRPr>
          </a:p>
          <a:p>
            <a:pPr marL="0" marR="0" lvl="0" indent="0" algn="l" rtl="0">
              <a:lnSpc>
                <a:spcPct val="100000"/>
              </a:lnSpc>
              <a:spcBef>
                <a:spcPts val="1400"/>
              </a:spcBef>
              <a:spcAft>
                <a:spcPts val="0"/>
              </a:spcAft>
              <a:buNone/>
            </a:pPr>
            <a:endParaRPr sz="2200">
              <a:solidFill>
                <a:srgbClr val="292929"/>
              </a:solidFill>
            </a:endParaRPr>
          </a:p>
          <a:p>
            <a:pPr marL="0" marR="0" lvl="0" indent="0" algn="l" rtl="0">
              <a:lnSpc>
                <a:spcPct val="100000"/>
              </a:lnSpc>
              <a:spcBef>
                <a:spcPts val="1400"/>
              </a:spcBef>
              <a:spcAft>
                <a:spcPts val="0"/>
              </a:spcAft>
              <a:buNone/>
            </a:pPr>
            <a:r>
              <a:rPr lang="en-US">
                <a:solidFill>
                  <a:srgbClr val="292929"/>
                </a:solidFill>
              </a:rPr>
              <a:t>GitHUB URL - </a:t>
            </a:r>
            <a:r>
              <a:rPr lang="en-US" u="sng">
                <a:solidFill>
                  <a:schemeClr val="hlink"/>
                </a:solidFill>
                <a:hlinkClick r:id="rId4"/>
              </a:rPr>
              <a:t>https://github.com/swethakandala/IBM-Data-Science-Capstone/blob/main/Week_2_EDA_SQL.ipynb</a:t>
            </a:r>
            <a:endParaRPr>
              <a:solidFill>
                <a:srgbClr val="292929"/>
              </a:solidFill>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171" name="Google Shape;171;p2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2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77" name="Google Shape;177;p27"/>
          <p:cNvSpPr txBox="1">
            <a:spLocks noGrp="1"/>
          </p:cNvSpPr>
          <p:nvPr>
            <p:ph type="body" idx="1"/>
          </p:nvPr>
        </p:nvSpPr>
        <p:spPr>
          <a:xfrm>
            <a:off x="838200" y="1875054"/>
            <a:ext cx="10515600" cy="4351338"/>
          </a:xfrm>
          <a:prstGeom prst="rect">
            <a:avLst/>
          </a:prstGeom>
          <a:noFill/>
          <a:ln>
            <a:noFill/>
          </a:ln>
        </p:spPr>
        <p:txBody>
          <a:bodyPr spcFirstLastPara="1" wrap="square" lIns="91425" tIns="45700" rIns="91425" bIns="45700" anchor="t" anchorCtr="0">
            <a:normAutofit lnSpcReduction="10000"/>
          </a:bodyPr>
          <a:lstStyle/>
          <a:p>
            <a:pPr marL="457200" lvl="0" indent="-357822" algn="l" rtl="0">
              <a:spcBef>
                <a:spcPts val="1400"/>
              </a:spcBef>
              <a:spcAft>
                <a:spcPts val="0"/>
              </a:spcAft>
              <a:buClr>
                <a:srgbClr val="292929"/>
              </a:buClr>
              <a:buSzPct val="100000"/>
              <a:buChar char="•"/>
            </a:pPr>
            <a:r>
              <a:rPr lang="en-US" sz="2200">
                <a:solidFill>
                  <a:srgbClr val="292929"/>
                </a:solidFill>
              </a:rPr>
              <a:t>Plotted all launch locations on a Folium map using blue circular markers.</a:t>
            </a:r>
            <a:endParaRPr sz="2200">
              <a:solidFill>
                <a:srgbClr val="292929"/>
              </a:solidFill>
            </a:endParaRPr>
          </a:p>
          <a:p>
            <a:pPr marL="457200" lvl="0" indent="-357822" algn="l" rtl="0">
              <a:spcBef>
                <a:spcPts val="1400"/>
              </a:spcBef>
              <a:spcAft>
                <a:spcPts val="0"/>
              </a:spcAft>
              <a:buClr>
                <a:srgbClr val="292929"/>
              </a:buClr>
              <a:buSzPct val="100000"/>
              <a:buChar char="•"/>
            </a:pPr>
            <a:r>
              <a:rPr lang="en-US" sz="2200">
                <a:solidFill>
                  <a:srgbClr val="292929"/>
                </a:solidFill>
              </a:rPr>
              <a:t>Converted landing results into binary values (true/false) for feature representation.</a:t>
            </a:r>
            <a:endParaRPr sz="2200">
              <a:solidFill>
                <a:srgbClr val="292929"/>
              </a:solidFill>
            </a:endParaRPr>
          </a:p>
          <a:p>
            <a:pPr marL="457200" lvl="0" indent="-357822" algn="l" rtl="0">
              <a:spcBef>
                <a:spcPts val="1400"/>
              </a:spcBef>
              <a:spcAft>
                <a:spcPts val="0"/>
              </a:spcAft>
              <a:buClr>
                <a:srgbClr val="292929"/>
              </a:buClr>
              <a:buSzPct val="100000"/>
              <a:buChar char="•"/>
            </a:pPr>
            <a:r>
              <a:rPr lang="en-US" sz="2200">
                <a:solidFill>
                  <a:srgbClr val="292929"/>
                </a:solidFill>
              </a:rPr>
              <a:t>Created color-coded clusters for easier identification.</a:t>
            </a:r>
            <a:endParaRPr sz="2200">
              <a:solidFill>
                <a:srgbClr val="292929"/>
              </a:solidFill>
            </a:endParaRPr>
          </a:p>
          <a:p>
            <a:pPr marL="457200" lvl="0" indent="-357822" algn="l" rtl="0">
              <a:spcBef>
                <a:spcPts val="1400"/>
              </a:spcBef>
              <a:spcAft>
                <a:spcPts val="0"/>
              </a:spcAft>
              <a:buClr>
                <a:srgbClr val="292929"/>
              </a:buClr>
              <a:buSzPct val="100000"/>
              <a:buChar char="•"/>
            </a:pPr>
            <a:r>
              <a:rPr lang="en-US" sz="2200">
                <a:solidFill>
                  <a:srgbClr val="292929"/>
                </a:solidFill>
              </a:rPr>
              <a:t>Calculated the distances from different launch sites to nearby railways, highways, and coastlines.</a:t>
            </a:r>
            <a:endParaRPr sz="2200">
              <a:solidFill>
                <a:srgbClr val="292929"/>
              </a:solidFill>
            </a:endParaRPr>
          </a:p>
          <a:p>
            <a:pPr marL="457200" lvl="0" indent="-357822" algn="l" rtl="0">
              <a:spcBef>
                <a:spcPts val="1400"/>
              </a:spcBef>
              <a:spcAft>
                <a:spcPts val="0"/>
              </a:spcAft>
              <a:buClr>
                <a:srgbClr val="292929"/>
              </a:buClr>
              <a:buSzPct val="100000"/>
              <a:buChar char="•"/>
            </a:pPr>
            <a:r>
              <a:rPr lang="en-US" sz="2200">
                <a:solidFill>
                  <a:srgbClr val="292929"/>
                </a:solidFill>
              </a:rPr>
              <a:t>Summarized the various map elements like markers, circles, and lines that were incorporated into the Folium map.</a:t>
            </a:r>
            <a:endParaRPr sz="2200">
              <a:solidFill>
                <a:srgbClr val="292929"/>
              </a:solidFill>
            </a:endParaRPr>
          </a:p>
          <a:p>
            <a:pPr marL="0" lvl="0" indent="0" algn="l" rtl="0">
              <a:spcBef>
                <a:spcPts val="1400"/>
              </a:spcBef>
              <a:spcAft>
                <a:spcPts val="0"/>
              </a:spcAft>
              <a:buNone/>
            </a:pPr>
            <a:r>
              <a:rPr lang="en-US" sz="2200">
                <a:solidFill>
                  <a:srgbClr val="292929"/>
                </a:solidFill>
              </a:rPr>
              <a:t>GitHUB URL - </a:t>
            </a:r>
            <a:r>
              <a:rPr lang="en-US" sz="2200" u="sng">
                <a:solidFill>
                  <a:schemeClr val="hlink"/>
                </a:solidFill>
                <a:hlinkClick r:id="rId4"/>
              </a:rPr>
              <a:t>https://github.com/swethakandala/IBM-Data-Science-Capstone/blob/main/Week_3_spacex_Launch_site_location.jupyterlite.ipynb</a:t>
            </a:r>
            <a:endParaRPr sz="2200">
              <a:solidFill>
                <a:srgbClr val="292929"/>
              </a:solidFill>
            </a:endParaRPr>
          </a:p>
          <a:p>
            <a:pPr marL="0" marR="0" lvl="0" indent="0" algn="l" rtl="0">
              <a:lnSpc>
                <a:spcPct val="90000"/>
              </a:lnSpc>
              <a:spcBef>
                <a:spcPts val="1000"/>
              </a:spcBef>
              <a:spcAft>
                <a:spcPts val="0"/>
              </a:spcAft>
              <a:buClr>
                <a:schemeClr val="dk1"/>
              </a:buClr>
              <a:buSzPct val="100000"/>
              <a:buFont typeface="Arial"/>
              <a:buNone/>
            </a:pPr>
            <a:endParaRPr sz="2800">
              <a:solidFill>
                <a:schemeClr val="dk1"/>
              </a:solidFill>
              <a:latin typeface="Calibri"/>
              <a:ea typeface="Calibri"/>
              <a:cs typeface="Calibri"/>
              <a:sym typeface="Calibri"/>
            </a:endParaRPr>
          </a:p>
        </p:txBody>
      </p:sp>
      <p:sp>
        <p:nvSpPr>
          <p:cNvPr id="178" name="Google Shape;178;p2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Google Shape;183;p2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84" name="Google Shape;184;p28"/>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0" lvl="0" indent="0" algn="l" rtl="0">
              <a:spcBef>
                <a:spcPts val="1400"/>
              </a:spcBef>
              <a:spcAft>
                <a:spcPts val="0"/>
              </a:spcAft>
              <a:buNone/>
            </a:pPr>
            <a:r>
              <a:rPr lang="en-US" sz="2200">
                <a:solidFill>
                  <a:srgbClr val="292929"/>
                </a:solidFill>
              </a:rPr>
              <a:t>Displayed all rocket launch locations on a folium map with blue circles</a:t>
            </a:r>
            <a:endParaRPr sz="2200">
              <a:solidFill>
                <a:srgbClr val="292929"/>
              </a:solidFill>
            </a:endParaRPr>
          </a:p>
          <a:p>
            <a:pPr marL="0" lvl="0" indent="0" algn="l" rtl="0">
              <a:spcBef>
                <a:spcPts val="1400"/>
              </a:spcBef>
              <a:spcAft>
                <a:spcPts val="0"/>
              </a:spcAft>
              <a:buNone/>
            </a:pPr>
            <a:r>
              <a:rPr lang="en-US" sz="2200">
                <a:solidFill>
                  <a:srgbClr val="292929"/>
                </a:solidFill>
              </a:rPr>
              <a:t>Dashboard characteristics include time customization options:</a:t>
            </a:r>
            <a:endParaRPr sz="2200">
              <a:solidFill>
                <a:srgbClr val="292929"/>
              </a:solidFill>
            </a:endParaRPr>
          </a:p>
          <a:p>
            <a:pPr marL="457200" lvl="0" indent="-368300" algn="l" rtl="0">
              <a:spcBef>
                <a:spcPts val="1400"/>
              </a:spcBef>
              <a:spcAft>
                <a:spcPts val="0"/>
              </a:spcAft>
              <a:buClr>
                <a:srgbClr val="292929"/>
              </a:buClr>
              <a:buSzPts val="2200"/>
              <a:buChar char="●"/>
            </a:pPr>
            <a:r>
              <a:rPr lang="en-US" sz="2200">
                <a:solidFill>
                  <a:srgbClr val="292929"/>
                </a:solidFill>
              </a:rPr>
              <a:t>Displayed pie charts showing the number of launches from specific sites.</a:t>
            </a:r>
            <a:endParaRPr sz="2200">
              <a:solidFill>
                <a:srgbClr val="292929"/>
              </a:solidFill>
            </a:endParaRPr>
          </a:p>
          <a:p>
            <a:pPr marL="457200" lvl="0" indent="-368300" algn="l" rtl="0">
              <a:spcBef>
                <a:spcPts val="0"/>
              </a:spcBef>
              <a:spcAft>
                <a:spcPts val="0"/>
              </a:spcAft>
              <a:buClr>
                <a:srgbClr val="292929"/>
              </a:buClr>
              <a:buSzPts val="2200"/>
              <a:buChar char="●"/>
            </a:pPr>
            <a:r>
              <a:rPr lang="en-US" sz="2200">
                <a:solidFill>
                  <a:srgbClr val="292929"/>
                </a:solidFill>
              </a:rPr>
              <a:t>Presented scatter plots illustrating the relationship between launch outcomes and payload weights.</a:t>
            </a:r>
            <a:endParaRPr sz="2200">
              <a:solidFill>
                <a:srgbClr val="292929"/>
              </a:solidFill>
            </a:endParaRPr>
          </a:p>
          <a:p>
            <a:pPr marL="0" lvl="0" indent="0" algn="l" rtl="0">
              <a:spcBef>
                <a:spcPts val="1400"/>
              </a:spcBef>
              <a:spcAft>
                <a:spcPts val="0"/>
              </a:spcAft>
              <a:buNone/>
            </a:pPr>
            <a:r>
              <a:rPr lang="en-US" sz="2200">
                <a:solidFill>
                  <a:srgbClr val="292929"/>
                </a:solidFill>
              </a:rPr>
              <a:t>Aimed to enable users to analyze and compare the number of launches against their payload mass, highlighting patterns and results in outcomes.</a:t>
            </a:r>
            <a:endParaRPr sz="2200">
              <a:solidFill>
                <a:srgbClr val="292929"/>
              </a:solidFill>
            </a:endParaRPr>
          </a:p>
          <a:p>
            <a:pPr marL="0" lvl="0" indent="0" algn="l" rtl="0">
              <a:spcBef>
                <a:spcPts val="1400"/>
              </a:spcBef>
              <a:spcAft>
                <a:spcPts val="0"/>
              </a:spcAft>
              <a:buNone/>
            </a:pPr>
            <a:r>
              <a:rPr lang="en-US" sz="2200">
                <a:solidFill>
                  <a:srgbClr val="292929"/>
                </a:solidFill>
              </a:rPr>
              <a:t>GitHUB URL - </a:t>
            </a:r>
            <a:r>
              <a:rPr lang="en-US" sz="2200" u="sng">
                <a:solidFill>
                  <a:schemeClr val="hlink"/>
                </a:solidFill>
                <a:hlinkClick r:id="rId4"/>
              </a:rPr>
              <a:t>https://github.com/swethakandala/IBM-Data-Science-Capstone/blob/main/Week_3_spacex_Dash.py</a:t>
            </a:r>
            <a:endParaRPr sz="2200">
              <a:solidFill>
                <a:srgbClr val="292929"/>
              </a:solidFill>
            </a:endParaRPr>
          </a:p>
        </p:txBody>
      </p:sp>
      <p:sp>
        <p:nvSpPr>
          <p:cNvPr id="185" name="Google Shape;185;p2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91" name="Google Shape;191;p29"/>
          <p:cNvSpPr txBox="1">
            <a:spLocks noGrp="1"/>
          </p:cNvSpPr>
          <p:nvPr>
            <p:ph type="body" idx="1"/>
          </p:nvPr>
        </p:nvSpPr>
        <p:spPr>
          <a:xfrm>
            <a:off x="770010" y="1825625"/>
            <a:ext cx="9745500" cy="4351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1400"/>
              </a:spcBef>
              <a:spcAft>
                <a:spcPts val="0"/>
              </a:spcAft>
              <a:buClr>
                <a:schemeClr val="dk1"/>
              </a:buClr>
              <a:buSzPct val="50000"/>
              <a:buFont typeface="Arial"/>
              <a:buNone/>
            </a:pPr>
            <a:r>
              <a:rPr lang="en-US" sz="2200">
                <a:solidFill>
                  <a:srgbClr val="292929"/>
                </a:solidFill>
              </a:rPr>
              <a:t>The goal was to conduct Exploratory Data Analysis (EDA) to identify the appropriate Training Labels:</a:t>
            </a:r>
            <a:endParaRPr sz="2200">
              <a:solidFill>
                <a:srgbClr val="292929"/>
              </a:solidFill>
            </a:endParaRPr>
          </a:p>
          <a:p>
            <a:pPr marL="0" lvl="0" indent="0" algn="l" rtl="0">
              <a:spcBef>
                <a:spcPts val="1400"/>
              </a:spcBef>
              <a:spcAft>
                <a:spcPts val="0"/>
              </a:spcAft>
              <a:buClr>
                <a:schemeClr val="dk1"/>
              </a:buClr>
              <a:buSzPct val="50000"/>
              <a:buFont typeface="Arial"/>
              <a:buNone/>
            </a:pPr>
            <a:r>
              <a:rPr lang="en-US" sz="2200">
                <a:solidFill>
                  <a:srgbClr val="292929"/>
                </a:solidFill>
              </a:rPr>
              <a:t>Developed columns representing various classes.</a:t>
            </a:r>
            <a:endParaRPr sz="2200">
              <a:solidFill>
                <a:srgbClr val="292929"/>
              </a:solidFill>
            </a:endParaRPr>
          </a:p>
          <a:p>
            <a:pPr marL="0" lvl="0" indent="0" algn="l" rtl="0">
              <a:spcBef>
                <a:spcPts val="1400"/>
              </a:spcBef>
              <a:spcAft>
                <a:spcPts val="0"/>
              </a:spcAft>
              <a:buClr>
                <a:schemeClr val="dk1"/>
              </a:buClr>
              <a:buSzPct val="50000"/>
              <a:buFont typeface="Arial"/>
              <a:buNone/>
            </a:pPr>
            <a:r>
              <a:rPr lang="en-US" sz="2200">
                <a:solidFill>
                  <a:srgbClr val="292929"/>
                </a:solidFill>
              </a:rPr>
              <a:t>Implemented standardization of the dataset.</a:t>
            </a:r>
            <a:endParaRPr sz="2200">
              <a:solidFill>
                <a:srgbClr val="292929"/>
              </a:solidFill>
            </a:endParaRPr>
          </a:p>
          <a:p>
            <a:pPr marL="0" lvl="0" indent="0" algn="l" rtl="0">
              <a:spcBef>
                <a:spcPts val="1400"/>
              </a:spcBef>
              <a:spcAft>
                <a:spcPts val="0"/>
              </a:spcAft>
              <a:buClr>
                <a:schemeClr val="dk1"/>
              </a:buClr>
              <a:buSzPct val="50000"/>
              <a:buFont typeface="Arial"/>
              <a:buNone/>
            </a:pPr>
            <a:r>
              <a:rPr lang="en-US" sz="2200">
                <a:solidFill>
                  <a:srgbClr val="292929"/>
                </a:solidFill>
              </a:rPr>
              <a:t>Divided the dataset into training and testing subsets.</a:t>
            </a:r>
            <a:endParaRPr sz="2200">
              <a:solidFill>
                <a:srgbClr val="292929"/>
              </a:solidFill>
            </a:endParaRPr>
          </a:p>
          <a:p>
            <a:pPr marL="457200" lvl="0" indent="-326390" algn="l" rtl="0">
              <a:spcBef>
                <a:spcPts val="1400"/>
              </a:spcBef>
              <a:spcAft>
                <a:spcPts val="0"/>
              </a:spcAft>
              <a:buClr>
                <a:srgbClr val="292929"/>
              </a:buClr>
              <a:buSzPct val="100000"/>
              <a:buChar char="●"/>
            </a:pPr>
            <a:r>
              <a:rPr lang="en-US" sz="2200">
                <a:solidFill>
                  <a:srgbClr val="292929"/>
                </a:solidFill>
              </a:rPr>
              <a:t>Employed various machine learning models and optimized their hyperparameters using GridSearchCV.</a:t>
            </a:r>
            <a:endParaRPr sz="2200">
              <a:solidFill>
                <a:srgbClr val="292929"/>
              </a:solidFill>
            </a:endParaRPr>
          </a:p>
          <a:p>
            <a:pPr marL="457200" lvl="0" indent="-326390" algn="l" rtl="0">
              <a:spcBef>
                <a:spcPts val="0"/>
              </a:spcBef>
              <a:spcAft>
                <a:spcPts val="0"/>
              </a:spcAft>
              <a:buClr>
                <a:srgbClr val="292929"/>
              </a:buClr>
              <a:buSzPct val="100000"/>
              <a:buChar char="●"/>
            </a:pPr>
            <a:r>
              <a:rPr lang="en-US" sz="2200">
                <a:solidFill>
                  <a:srgbClr val="292929"/>
                </a:solidFill>
              </a:rPr>
              <a:t>Adjusted both features (through feature engineering) and algorithms to evaluate and compare the accuracy of different machine learning models in a laboratory setting.</a:t>
            </a:r>
            <a:endParaRPr sz="2200">
              <a:solidFill>
                <a:srgbClr val="292929"/>
              </a:solidFill>
            </a:endParaRPr>
          </a:p>
          <a:p>
            <a:pPr marL="457200" lvl="0" indent="-326390" algn="l" rtl="0">
              <a:spcBef>
                <a:spcPts val="0"/>
              </a:spcBef>
              <a:spcAft>
                <a:spcPts val="0"/>
              </a:spcAft>
              <a:buClr>
                <a:srgbClr val="292929"/>
              </a:buClr>
              <a:buSzPct val="100000"/>
              <a:buChar char="●"/>
            </a:pPr>
            <a:r>
              <a:rPr lang="en-US" sz="2200">
                <a:solidFill>
                  <a:srgbClr val="292929"/>
                </a:solidFill>
              </a:rPr>
              <a:t>The findings indicated that a classification model was necessary for our problem.</a:t>
            </a:r>
            <a:endParaRPr sz="2200">
              <a:solidFill>
                <a:srgbClr val="292929"/>
              </a:solidFill>
            </a:endParaRPr>
          </a:p>
          <a:p>
            <a:pPr marL="0" lvl="0" indent="0" algn="l" rtl="0">
              <a:spcBef>
                <a:spcPts val="1400"/>
              </a:spcBef>
              <a:spcAft>
                <a:spcPts val="0"/>
              </a:spcAft>
              <a:buNone/>
            </a:pPr>
            <a:r>
              <a:rPr lang="en-US" sz="2200">
                <a:solidFill>
                  <a:srgbClr val="292929"/>
                </a:solidFill>
              </a:rPr>
              <a:t>GitHUB URL - </a:t>
            </a:r>
            <a:r>
              <a:rPr lang="en-US" sz="2200" u="sng">
                <a:solidFill>
                  <a:schemeClr val="hlink"/>
                </a:solidFill>
                <a:hlinkClick r:id="rId4"/>
              </a:rPr>
              <a:t>https://github.com/swethakandala/IBM-Data-Science-Capstone/blob/main/Week_4_SpaceX_Machine_Learning_Prediction.ipynb</a:t>
            </a:r>
            <a:endParaRPr sz="2200">
              <a:solidFill>
                <a:srgbClr val="292929"/>
              </a:solidFill>
            </a:endParaRPr>
          </a:p>
          <a:p>
            <a:pPr marL="0" marR="0" lvl="0" indent="0" algn="l" rtl="0">
              <a:lnSpc>
                <a:spcPct val="100000"/>
              </a:lnSpc>
              <a:spcBef>
                <a:spcPts val="1400"/>
              </a:spcBef>
              <a:spcAft>
                <a:spcPts val="0"/>
              </a:spcAft>
              <a:buNone/>
            </a:pPr>
            <a:endParaRPr sz="2200">
              <a:solidFill>
                <a:srgbClr val="292929"/>
              </a:solidFill>
            </a:endParaRPr>
          </a:p>
          <a:p>
            <a:pPr marL="228600" marR="0" lvl="0" indent="-50800" algn="l" rtl="0">
              <a:lnSpc>
                <a:spcPct val="90000"/>
              </a:lnSpc>
              <a:spcBef>
                <a:spcPts val="1000"/>
              </a:spcBef>
              <a:spcAft>
                <a:spcPts val="0"/>
              </a:spcAft>
              <a:buClr>
                <a:schemeClr val="dk1"/>
              </a:buClr>
              <a:buSzPct val="100000"/>
              <a:buFont typeface="Arial"/>
              <a:buNone/>
            </a:pPr>
            <a:endParaRPr sz="2800">
              <a:solidFill>
                <a:schemeClr val="dk1"/>
              </a:solidFill>
              <a:latin typeface="Calibri"/>
              <a:ea typeface="Calibri"/>
              <a:cs typeface="Calibri"/>
              <a:sym typeface="Calibri"/>
            </a:endParaRPr>
          </a:p>
        </p:txBody>
      </p:sp>
      <p:sp>
        <p:nvSpPr>
          <p:cNvPr id="192" name="Google Shape;192;p2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p30"/>
          <p:cNvSpPr txBox="1"/>
          <p:nvPr/>
        </p:nvSpPr>
        <p:spPr>
          <a:xfrm>
            <a:off x="841125" y="1807337"/>
            <a:ext cx="7068725" cy="16216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marL="685800" marR="0" lvl="1" indent="-114300" algn="l" rtl="0">
              <a:lnSpc>
                <a:spcPct val="90000"/>
              </a:lnSpc>
              <a:spcBef>
                <a:spcPts val="500"/>
              </a:spcBef>
              <a:spcAft>
                <a:spcPts val="0"/>
              </a:spcAft>
              <a:buClr>
                <a:srgbClr val="0070C0"/>
              </a:buClr>
              <a:buSzPts val="1800"/>
              <a:buFont typeface="Arial"/>
              <a:buNone/>
            </a:pPr>
            <a:endParaRPr sz="1800" b="0" i="0" u="none" strike="noStrike" cap="none">
              <a:solidFill>
                <a:srgbClr val="0070C0"/>
              </a:solidFill>
              <a:latin typeface="IBM Plex Mono"/>
              <a:ea typeface="IBM Plex Mono"/>
              <a:cs typeface="IBM Plex Mono"/>
              <a:sym typeface="IBM Plex Mono"/>
            </a:endParaRPr>
          </a:p>
          <a:p>
            <a:pPr marL="457200" marR="0" lvl="1" indent="0" algn="l" rtl="0">
              <a:lnSpc>
                <a:spcPct val="90000"/>
              </a:lnSpc>
              <a:spcBef>
                <a:spcPts val="500"/>
              </a:spcBef>
              <a:spcAft>
                <a:spcPts val="0"/>
              </a:spcAft>
              <a:buClr>
                <a:srgbClr val="0070C0"/>
              </a:buClr>
              <a:buSzPts val="1800"/>
              <a:buFont typeface="Arial"/>
              <a:buNone/>
            </a:pPr>
            <a:endParaRPr sz="1800" b="0" i="0" u="none" strike="noStrike" cap="none">
              <a:solidFill>
                <a:srgbClr val="0070C0"/>
              </a:solidFill>
              <a:latin typeface="IBM Plex Mono"/>
              <a:ea typeface="IBM Plex Mono"/>
              <a:cs typeface="IBM Plex Mono"/>
              <a:sym typeface="IBM Plex Mono"/>
            </a:endParaRPr>
          </a:p>
        </p:txBody>
      </p:sp>
      <p:sp>
        <p:nvSpPr>
          <p:cNvPr id="199" name="Google Shape;199;p3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00" name="Google Shape;200;p3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5" name="Google Shape;205;p31"/>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
        <p:cNvGrpSpPr/>
        <p:nvPr/>
      </p:nvGrpSpPr>
      <p:grpSpPr>
        <a:xfrm>
          <a:off x="0" y="0"/>
          <a:ext cx="0" cy="0"/>
          <a:chOff x="0" y="0"/>
          <a:chExt cx="0" cy="0"/>
        </a:xfrm>
      </p:grpSpPr>
      <p:sp>
        <p:nvSpPr>
          <p:cNvPr id="210" name="Google Shape;210;p3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11" name="Google Shape;211;p3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2" name="Google Shape;212;p32"/>
          <p:cNvPicPr preferRelativeResize="0"/>
          <p:nvPr/>
        </p:nvPicPr>
        <p:blipFill>
          <a:blip r:embed="rId4">
            <a:alphaModFix/>
          </a:blip>
          <a:stretch>
            <a:fillRect/>
          </a:stretch>
        </p:blipFill>
        <p:spPr>
          <a:xfrm>
            <a:off x="2144077" y="1652450"/>
            <a:ext cx="7988821" cy="3775174"/>
          </a:xfrm>
          <a:prstGeom prst="rect">
            <a:avLst/>
          </a:prstGeom>
          <a:noFill/>
          <a:ln>
            <a:noFill/>
          </a:ln>
        </p:spPr>
      </p:pic>
      <p:sp>
        <p:nvSpPr>
          <p:cNvPr id="213" name="Google Shape;213;p32"/>
          <p:cNvSpPr txBox="1"/>
          <p:nvPr/>
        </p:nvSpPr>
        <p:spPr>
          <a:xfrm>
            <a:off x="1607350" y="5607850"/>
            <a:ext cx="9144000" cy="72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a:t>This research shows that a higher rate of success is achieved when a greater number of flights are launched from the same site.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19" name="Google Shape;219;p33"/>
          <p:cNvSpPr txBox="1">
            <a:spLocks noGrp="1"/>
          </p:cNvSpPr>
          <p:nvPr>
            <p:ph type="body" idx="1"/>
          </p:nvPr>
        </p:nvSpPr>
        <p:spPr>
          <a:xfrm>
            <a:off x="1214450" y="5415651"/>
            <a:ext cx="9941700" cy="693300"/>
          </a:xfrm>
          <a:prstGeom prst="rect">
            <a:avLst/>
          </a:prstGeom>
          <a:noFill/>
          <a:ln>
            <a:noFill/>
          </a:ln>
        </p:spPr>
        <p:txBody>
          <a:bodyPr spcFirstLastPara="1" wrap="square" lIns="91425" tIns="45700" rIns="91425" bIns="45700" anchor="t" anchorCtr="0">
            <a:normAutofit/>
          </a:bodyPr>
          <a:lstStyle/>
          <a:p>
            <a:pPr marL="0" marR="0" lvl="0" indent="0" algn="just" rtl="0">
              <a:lnSpc>
                <a:spcPct val="100000"/>
              </a:lnSpc>
              <a:spcBef>
                <a:spcPts val="1400"/>
              </a:spcBef>
              <a:spcAft>
                <a:spcPts val="0"/>
              </a:spcAft>
              <a:buNone/>
            </a:pPr>
            <a:r>
              <a:rPr lang="en-US"/>
              <a:t>The larger the mass of the payload, the higher the likelihood of success, even when considering extreme values.</a:t>
            </a:r>
            <a:endParaRPr/>
          </a:p>
        </p:txBody>
      </p:sp>
      <p:sp>
        <p:nvSpPr>
          <p:cNvPr id="220" name="Google Shape;220;p3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1" name="Google Shape;221;p33"/>
          <p:cNvPicPr preferRelativeResize="0"/>
          <p:nvPr/>
        </p:nvPicPr>
        <p:blipFill>
          <a:blip r:embed="rId4">
            <a:alphaModFix/>
          </a:blip>
          <a:stretch>
            <a:fillRect/>
          </a:stretch>
        </p:blipFill>
        <p:spPr>
          <a:xfrm>
            <a:off x="1869275" y="1503550"/>
            <a:ext cx="7880199" cy="382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1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a:t>
            </a:fld>
            <a:endParaRPr/>
          </a:p>
        </p:txBody>
      </p:sp>
      <p:sp>
        <p:nvSpPr>
          <p:cNvPr id="94" name="Google Shape;94;p16"/>
          <p:cNvSpPr txBox="1"/>
          <p:nvPr/>
        </p:nvSpPr>
        <p:spPr>
          <a:xfrm>
            <a:off x="958697" y="2113240"/>
            <a:ext cx="5167086" cy="332082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
        <p:nvSpPr>
          <p:cNvPr id="226" name="Google Shape;226;p3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27" name="Google Shape;227;p34"/>
          <p:cNvSpPr txBox="1">
            <a:spLocks noGrp="1"/>
          </p:cNvSpPr>
          <p:nvPr>
            <p:ph type="body" idx="1"/>
          </p:nvPr>
        </p:nvSpPr>
        <p:spPr>
          <a:xfrm>
            <a:off x="1114700" y="1940725"/>
            <a:ext cx="2743200" cy="2726400"/>
          </a:xfrm>
          <a:prstGeom prst="rect">
            <a:avLst/>
          </a:prstGeom>
          <a:noFill/>
          <a:ln>
            <a:noFill/>
          </a:ln>
        </p:spPr>
        <p:txBody>
          <a:bodyPr spcFirstLastPara="1" wrap="square" lIns="91425" tIns="45700" rIns="91425" bIns="45700" anchor="t" anchorCtr="0">
            <a:normAutofit/>
          </a:bodyPr>
          <a:lstStyle/>
          <a:p>
            <a:pPr marL="457200" lvl="0" indent="0" algn="l" rtl="0">
              <a:spcBef>
                <a:spcPts val="1400"/>
              </a:spcBef>
              <a:spcAft>
                <a:spcPts val="0"/>
              </a:spcAft>
              <a:buClr>
                <a:schemeClr val="dk1"/>
              </a:buClr>
              <a:buSzPts val="1100"/>
              <a:buFont typeface="Arial"/>
              <a:buNone/>
            </a:pPr>
            <a:r>
              <a:rPr lang="en-US"/>
              <a:t>Most successful orbits were:</a:t>
            </a:r>
            <a:endParaRPr/>
          </a:p>
          <a:p>
            <a:pPr marL="457200" lvl="0" indent="0" algn="l" rtl="0">
              <a:spcBef>
                <a:spcPts val="1400"/>
              </a:spcBef>
              <a:spcAft>
                <a:spcPts val="0"/>
              </a:spcAft>
              <a:buClr>
                <a:schemeClr val="dk1"/>
              </a:buClr>
              <a:buSzPts val="1100"/>
              <a:buFont typeface="Arial"/>
              <a:buNone/>
            </a:pPr>
            <a:r>
              <a:rPr lang="en-US"/>
              <a:t>○ ES-L1</a:t>
            </a:r>
            <a:endParaRPr/>
          </a:p>
          <a:p>
            <a:pPr marL="457200" lvl="0" indent="0" algn="l" rtl="0">
              <a:spcBef>
                <a:spcPts val="1400"/>
              </a:spcBef>
              <a:spcAft>
                <a:spcPts val="0"/>
              </a:spcAft>
              <a:buClr>
                <a:schemeClr val="dk1"/>
              </a:buClr>
              <a:buSzPts val="1100"/>
              <a:buFont typeface="Arial"/>
              <a:buNone/>
            </a:pPr>
            <a:r>
              <a:rPr lang="en-US"/>
              <a:t>○ GEO</a:t>
            </a:r>
            <a:endParaRPr/>
          </a:p>
          <a:p>
            <a:pPr marL="457200" lvl="0" indent="0" algn="l" rtl="0">
              <a:spcBef>
                <a:spcPts val="1400"/>
              </a:spcBef>
              <a:spcAft>
                <a:spcPts val="0"/>
              </a:spcAft>
              <a:buClr>
                <a:schemeClr val="dk1"/>
              </a:buClr>
              <a:buSzPts val="1100"/>
              <a:buFont typeface="Arial"/>
              <a:buNone/>
            </a:pPr>
            <a:r>
              <a:rPr lang="en-US"/>
              <a:t>○ HEO</a:t>
            </a:r>
            <a:endParaRPr/>
          </a:p>
          <a:p>
            <a:pPr marL="457200" lvl="0" indent="0" algn="l" rtl="0">
              <a:spcBef>
                <a:spcPts val="1400"/>
              </a:spcBef>
              <a:spcAft>
                <a:spcPts val="0"/>
              </a:spcAft>
              <a:buClr>
                <a:schemeClr val="dk1"/>
              </a:buClr>
              <a:buSzPts val="1100"/>
              <a:buFont typeface="Arial"/>
              <a:buNone/>
            </a:pPr>
            <a:r>
              <a:rPr lang="en-US"/>
              <a:t>○ SSO</a:t>
            </a:r>
            <a:endParaRPr/>
          </a:p>
          <a:p>
            <a:pPr marL="457200" lvl="0" indent="0" algn="l" rtl="0">
              <a:spcBef>
                <a:spcPts val="1400"/>
              </a:spcBef>
              <a:spcAft>
                <a:spcPts val="0"/>
              </a:spcAft>
              <a:buClr>
                <a:schemeClr val="dk1"/>
              </a:buClr>
              <a:buSzPts val="1100"/>
              <a:buFont typeface="Arial"/>
              <a:buNone/>
            </a:pPr>
            <a:r>
              <a:rPr lang="en-US"/>
              <a:t>○ VLEO</a:t>
            </a:r>
            <a:endParaRPr/>
          </a:p>
          <a:p>
            <a:pPr marL="457200" marR="0" lvl="0" indent="0" algn="l" rtl="0">
              <a:lnSpc>
                <a:spcPct val="100000"/>
              </a:lnSpc>
              <a:spcBef>
                <a:spcPts val="1400"/>
              </a:spcBef>
              <a:spcAft>
                <a:spcPts val="0"/>
              </a:spcAft>
              <a:buNone/>
            </a:pPr>
            <a:endParaRPr/>
          </a:p>
        </p:txBody>
      </p:sp>
      <p:sp>
        <p:nvSpPr>
          <p:cNvPr id="228" name="Google Shape;228;p3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29" name="Google Shape;229;p34"/>
          <p:cNvPicPr preferRelativeResize="0"/>
          <p:nvPr/>
        </p:nvPicPr>
        <p:blipFill>
          <a:blip r:embed="rId4">
            <a:alphaModFix/>
          </a:blip>
          <a:stretch>
            <a:fillRect/>
          </a:stretch>
        </p:blipFill>
        <p:spPr>
          <a:xfrm>
            <a:off x="4140975" y="1571362"/>
            <a:ext cx="7264344" cy="37152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35" name="Google Shape;235;p35"/>
          <p:cNvSpPr txBox="1">
            <a:spLocks noGrp="1"/>
          </p:cNvSpPr>
          <p:nvPr>
            <p:ph type="body" idx="1"/>
          </p:nvPr>
        </p:nvSpPr>
        <p:spPr>
          <a:xfrm>
            <a:off x="838200" y="1664950"/>
            <a:ext cx="10515600" cy="12759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None/>
            </a:pPr>
            <a:r>
              <a:rPr lang="en-US" sz="2200">
                <a:solidFill>
                  <a:srgbClr val="292929"/>
                </a:solidFill>
              </a:rPr>
              <a:t>In the context of the Geostationary Transfer Orbit (GTO), there is no correlation between the number of flights and the orbit itself. Conversely, in general scenarios, success is often linked to the frequency of flights.</a:t>
            </a:r>
            <a:endParaRPr/>
          </a:p>
        </p:txBody>
      </p:sp>
      <p:sp>
        <p:nvSpPr>
          <p:cNvPr id="236" name="Google Shape;236;p3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7" name="Google Shape;237;p35"/>
          <p:cNvPicPr preferRelativeResize="0"/>
          <p:nvPr/>
        </p:nvPicPr>
        <p:blipFill>
          <a:blip r:embed="rId4">
            <a:alphaModFix/>
          </a:blip>
          <a:stretch>
            <a:fillRect/>
          </a:stretch>
        </p:blipFill>
        <p:spPr>
          <a:xfrm>
            <a:off x="2164550" y="2940850"/>
            <a:ext cx="7487783" cy="3612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
        <p:nvSpPr>
          <p:cNvPr id="242" name="Google Shape;242;p3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43" name="Google Shape;243;p36"/>
          <p:cNvSpPr txBox="1">
            <a:spLocks noGrp="1"/>
          </p:cNvSpPr>
          <p:nvPr>
            <p:ph type="body" idx="1"/>
          </p:nvPr>
        </p:nvSpPr>
        <p:spPr>
          <a:xfrm>
            <a:off x="770000" y="1569250"/>
            <a:ext cx="10688100" cy="10263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None/>
            </a:pPr>
            <a:r>
              <a:rPr lang="en-US"/>
              <a:t>Heavy payloads are often successfully delivered to Low Earth Orbit (LEO), Polar Orbit (PO), and the International Space Station (ISS).</a:t>
            </a:r>
            <a:endParaRPr/>
          </a:p>
        </p:txBody>
      </p:sp>
      <p:sp>
        <p:nvSpPr>
          <p:cNvPr id="244" name="Google Shape;244;p3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5" name="Google Shape;245;p36"/>
          <p:cNvPicPr preferRelativeResize="0"/>
          <p:nvPr/>
        </p:nvPicPr>
        <p:blipFill>
          <a:blip r:embed="rId4">
            <a:alphaModFix/>
          </a:blip>
          <a:stretch>
            <a:fillRect/>
          </a:stretch>
        </p:blipFill>
        <p:spPr>
          <a:xfrm>
            <a:off x="1497800" y="2271700"/>
            <a:ext cx="8297574" cy="3957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3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51" name="Google Shape;251;p37"/>
          <p:cNvSpPr txBox="1">
            <a:spLocks noGrp="1"/>
          </p:cNvSpPr>
          <p:nvPr>
            <p:ph type="body" idx="1"/>
          </p:nvPr>
        </p:nvSpPr>
        <p:spPr>
          <a:xfrm>
            <a:off x="770000" y="1523200"/>
            <a:ext cx="10515600" cy="953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None/>
            </a:pPr>
            <a:r>
              <a:rPr lang="en-US" sz="2200">
                <a:solidFill>
                  <a:srgbClr val="292929"/>
                </a:solidFill>
              </a:rPr>
              <a:t>Since 2013, the success rate has generally been on the rise, although there was a minor decline in 2018, continuing its upward trend until 2020</a:t>
            </a:r>
            <a:endParaRPr/>
          </a:p>
        </p:txBody>
      </p:sp>
      <p:sp>
        <p:nvSpPr>
          <p:cNvPr id="252" name="Google Shape;252;p3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3" name="Google Shape;253;p37"/>
          <p:cNvPicPr preferRelativeResize="0"/>
          <p:nvPr/>
        </p:nvPicPr>
        <p:blipFill>
          <a:blip r:embed="rId4">
            <a:alphaModFix/>
          </a:blip>
          <a:stretch>
            <a:fillRect/>
          </a:stretch>
        </p:blipFill>
        <p:spPr>
          <a:xfrm>
            <a:off x="1822813" y="2652800"/>
            <a:ext cx="8409973" cy="35602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p3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59" name="Google Shape;259;p38"/>
          <p:cNvSpPr txBox="1">
            <a:spLocks noGrp="1"/>
          </p:cNvSpPr>
          <p:nvPr>
            <p:ph type="body" idx="1"/>
          </p:nvPr>
        </p:nvSpPr>
        <p:spPr>
          <a:xfrm>
            <a:off x="770000" y="1825625"/>
            <a:ext cx="3873300" cy="20676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1400"/>
              </a:spcBef>
              <a:spcAft>
                <a:spcPts val="0"/>
              </a:spcAft>
              <a:buClr>
                <a:schemeClr val="dk1"/>
              </a:buClr>
              <a:buSzPts val="1100"/>
              <a:buFont typeface="Arial"/>
              <a:buNone/>
            </a:pPr>
            <a:r>
              <a:rPr lang="en-US" sz="2000">
                <a:solidFill>
                  <a:srgbClr val="292929"/>
                </a:solidFill>
              </a:rPr>
              <a:t>We utilized the term 'DISTINCT' to exclusively display unique launch locations from the SpaceX dataset.</a:t>
            </a:r>
            <a:endParaRPr sz="2000">
              <a:solidFill>
                <a:srgbClr val="292929"/>
              </a:solidFill>
            </a:endParaRPr>
          </a:p>
          <a:p>
            <a:pPr marL="457200" marR="0" lvl="0" indent="0" algn="l" rtl="0">
              <a:lnSpc>
                <a:spcPct val="80000"/>
              </a:lnSpc>
              <a:spcBef>
                <a:spcPts val="1400"/>
              </a:spcBef>
              <a:spcAft>
                <a:spcPts val="0"/>
              </a:spcAft>
              <a:buNone/>
            </a:pPr>
            <a:endParaRPr sz="2200">
              <a:solidFill>
                <a:srgbClr val="292929"/>
              </a:solidFill>
            </a:endParaRPr>
          </a:p>
        </p:txBody>
      </p:sp>
      <p:sp>
        <p:nvSpPr>
          <p:cNvPr id="260" name="Google Shape;260;p3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1" name="Google Shape;261;p38"/>
          <p:cNvPicPr preferRelativeResize="0"/>
          <p:nvPr/>
        </p:nvPicPr>
        <p:blipFill>
          <a:blip r:embed="rId4">
            <a:alphaModFix/>
          </a:blip>
          <a:stretch>
            <a:fillRect/>
          </a:stretch>
        </p:blipFill>
        <p:spPr>
          <a:xfrm>
            <a:off x="5191109" y="1825625"/>
            <a:ext cx="6369740" cy="34971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5"/>
        <p:cNvGrpSpPr/>
        <p:nvPr/>
      </p:nvGrpSpPr>
      <p:grpSpPr>
        <a:xfrm>
          <a:off x="0" y="0"/>
          <a:ext cx="0" cy="0"/>
          <a:chOff x="0" y="0"/>
          <a:chExt cx="0" cy="0"/>
        </a:xfrm>
      </p:grpSpPr>
      <p:sp>
        <p:nvSpPr>
          <p:cNvPr id="266" name="Google Shape;266;p3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67" name="Google Shape;267;p39"/>
          <p:cNvSpPr txBox="1">
            <a:spLocks noGrp="1"/>
          </p:cNvSpPr>
          <p:nvPr>
            <p:ph type="body" idx="1"/>
          </p:nvPr>
        </p:nvSpPr>
        <p:spPr>
          <a:xfrm>
            <a:off x="7891400" y="1801825"/>
            <a:ext cx="2743200" cy="3538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2200">
                <a:solidFill>
                  <a:srgbClr val="292929"/>
                </a:solidFill>
              </a:rPr>
              <a:t>Employed a straightforward search method using a specific term to exhibit the top five entries that correspond with the given term.</a:t>
            </a:r>
            <a:endParaRPr/>
          </a:p>
        </p:txBody>
      </p:sp>
      <p:sp>
        <p:nvSpPr>
          <p:cNvPr id="268" name="Google Shape;268;p3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69" name="Google Shape;269;p39"/>
          <p:cNvPicPr preferRelativeResize="0"/>
          <p:nvPr/>
        </p:nvPicPr>
        <p:blipFill>
          <a:blip r:embed="rId4">
            <a:alphaModFix/>
          </a:blip>
          <a:stretch>
            <a:fillRect/>
          </a:stretch>
        </p:blipFill>
        <p:spPr>
          <a:xfrm>
            <a:off x="770000" y="1801825"/>
            <a:ext cx="6717526" cy="3157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sp>
        <p:nvSpPr>
          <p:cNvPr id="274" name="Google Shape;274;p4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75" name="Google Shape;275;p40"/>
          <p:cNvSpPr txBox="1">
            <a:spLocks noGrp="1"/>
          </p:cNvSpPr>
          <p:nvPr>
            <p:ph type="body" idx="1"/>
          </p:nvPr>
        </p:nvSpPr>
        <p:spPr>
          <a:xfrm>
            <a:off x="770000" y="1825625"/>
            <a:ext cx="9745500" cy="9366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1400"/>
              </a:spcBef>
              <a:spcAft>
                <a:spcPts val="0"/>
              </a:spcAft>
              <a:buNone/>
            </a:pPr>
            <a:r>
              <a:rPr lang="en-US" sz="2200">
                <a:solidFill>
                  <a:srgbClr val="292929"/>
                </a:solidFill>
              </a:rPr>
              <a:t>Determined the total cargo weight transported by NASA's rockets using the LIKE keyword in a query.</a:t>
            </a:r>
            <a:endParaRPr/>
          </a:p>
        </p:txBody>
      </p:sp>
      <p:sp>
        <p:nvSpPr>
          <p:cNvPr id="276" name="Google Shape;276;p4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7" name="Google Shape;277;p40"/>
          <p:cNvPicPr preferRelativeResize="0"/>
          <p:nvPr/>
        </p:nvPicPr>
        <p:blipFill>
          <a:blip r:embed="rId4">
            <a:alphaModFix/>
          </a:blip>
          <a:stretch>
            <a:fillRect/>
          </a:stretch>
        </p:blipFill>
        <p:spPr>
          <a:xfrm>
            <a:off x="1238250" y="2914625"/>
            <a:ext cx="8274849" cy="2724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sp>
        <p:nvSpPr>
          <p:cNvPr id="282" name="Google Shape;282;p4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83" name="Google Shape;283;p41"/>
          <p:cNvSpPr txBox="1">
            <a:spLocks noGrp="1"/>
          </p:cNvSpPr>
          <p:nvPr>
            <p:ph type="body" idx="1"/>
          </p:nvPr>
        </p:nvSpPr>
        <p:spPr>
          <a:xfrm>
            <a:off x="770000" y="1825625"/>
            <a:ext cx="9745500" cy="5490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00000"/>
              </a:lnSpc>
              <a:spcBef>
                <a:spcPts val="1400"/>
              </a:spcBef>
              <a:spcAft>
                <a:spcPts val="0"/>
              </a:spcAft>
              <a:buNone/>
            </a:pPr>
            <a:r>
              <a:rPr lang="en-US" sz="2200">
                <a:solidFill>
                  <a:srgbClr val="292929"/>
                </a:solidFill>
              </a:rPr>
              <a:t>Used the avg method in sql to present the following result:</a:t>
            </a:r>
            <a:endParaRPr/>
          </a:p>
        </p:txBody>
      </p:sp>
      <p:sp>
        <p:nvSpPr>
          <p:cNvPr id="284" name="Google Shape;284;p4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5" name="Google Shape;285;p41"/>
          <p:cNvPicPr preferRelativeResize="0"/>
          <p:nvPr/>
        </p:nvPicPr>
        <p:blipFill>
          <a:blip r:embed="rId4">
            <a:alphaModFix/>
          </a:blip>
          <a:stretch>
            <a:fillRect/>
          </a:stretch>
        </p:blipFill>
        <p:spPr>
          <a:xfrm>
            <a:off x="940600" y="2491300"/>
            <a:ext cx="10156026" cy="2724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Google Shape;290;p4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91" name="Google Shape;291;p42"/>
          <p:cNvSpPr txBox="1">
            <a:spLocks noGrp="1"/>
          </p:cNvSpPr>
          <p:nvPr>
            <p:ph type="body" idx="1"/>
          </p:nvPr>
        </p:nvSpPr>
        <p:spPr>
          <a:xfrm>
            <a:off x="770000" y="1825625"/>
            <a:ext cx="9745500" cy="8652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00000"/>
              </a:lnSpc>
              <a:spcBef>
                <a:spcPts val="1400"/>
              </a:spcBef>
              <a:spcAft>
                <a:spcPts val="0"/>
              </a:spcAft>
              <a:buNone/>
            </a:pPr>
            <a:r>
              <a:rPr lang="en-US" sz="2200">
                <a:solidFill>
                  <a:srgbClr val="292929"/>
                </a:solidFill>
              </a:rPr>
              <a:t>Use the Min() method in SQL to display the first Successful ground landing date from the edited dataframe:</a:t>
            </a:r>
            <a:endParaRPr/>
          </a:p>
        </p:txBody>
      </p:sp>
      <p:sp>
        <p:nvSpPr>
          <p:cNvPr id="292" name="Google Shape;292;p4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3" name="Google Shape;293;p42"/>
          <p:cNvPicPr preferRelativeResize="0"/>
          <p:nvPr/>
        </p:nvPicPr>
        <p:blipFill>
          <a:blip r:embed="rId4">
            <a:alphaModFix/>
          </a:blip>
          <a:stretch>
            <a:fillRect/>
          </a:stretch>
        </p:blipFill>
        <p:spPr>
          <a:xfrm>
            <a:off x="770000" y="2786891"/>
            <a:ext cx="10515601" cy="30148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sp>
        <p:nvSpPr>
          <p:cNvPr id="298" name="Google Shape;298;p4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99" name="Google Shape;299;p43"/>
          <p:cNvSpPr txBox="1">
            <a:spLocks noGrp="1"/>
          </p:cNvSpPr>
          <p:nvPr>
            <p:ph type="body" idx="1"/>
          </p:nvPr>
        </p:nvSpPr>
        <p:spPr>
          <a:xfrm>
            <a:off x="770000" y="1825625"/>
            <a:ext cx="9745500" cy="8295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00000"/>
              </a:lnSpc>
              <a:spcBef>
                <a:spcPts val="1400"/>
              </a:spcBef>
              <a:spcAft>
                <a:spcPts val="0"/>
              </a:spcAft>
              <a:buNone/>
            </a:pPr>
            <a:r>
              <a:rPr lang="en-US" sz="2200">
                <a:solidFill>
                  <a:srgbClr val="292929"/>
                </a:solidFill>
              </a:rPr>
              <a:t>Uses DISTINCT and WHERE keywords along with a subquery to determine success between certain payload sizes:</a:t>
            </a:r>
            <a:endParaRPr/>
          </a:p>
        </p:txBody>
      </p:sp>
      <p:sp>
        <p:nvSpPr>
          <p:cNvPr id="300" name="Google Shape;300;p4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1" name="Google Shape;301;p43"/>
          <p:cNvPicPr preferRelativeResize="0"/>
          <p:nvPr/>
        </p:nvPicPr>
        <p:blipFill>
          <a:blip r:embed="rId4">
            <a:alphaModFix/>
          </a:blip>
          <a:stretch>
            <a:fillRect/>
          </a:stretch>
        </p:blipFill>
        <p:spPr>
          <a:xfrm>
            <a:off x="768375" y="2977165"/>
            <a:ext cx="10515601" cy="28960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a:t>
            </a:fld>
            <a:endParaRPr/>
          </a:p>
        </p:txBody>
      </p:sp>
      <p:sp>
        <p:nvSpPr>
          <p:cNvPr id="101" name="Google Shape;101;p17"/>
          <p:cNvSpPr txBox="1"/>
          <p:nvPr/>
        </p:nvSpPr>
        <p:spPr>
          <a:xfrm>
            <a:off x="59561" y="0"/>
            <a:ext cx="10515600" cy="5490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17"/>
          <p:cNvSpPr txBox="1"/>
          <p:nvPr/>
        </p:nvSpPr>
        <p:spPr>
          <a:xfrm>
            <a:off x="326550" y="835825"/>
            <a:ext cx="10416600" cy="59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t>
            </a:r>
            <a:r>
              <a:rPr lang="en-US" sz="1900"/>
              <a:t> Summary of methodologies </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  ○ Collecting Data through: </a:t>
            </a:r>
            <a:endParaRPr sz="1900"/>
          </a:p>
          <a:p>
            <a:pPr marL="0" lvl="0" indent="0" algn="l" rtl="0">
              <a:spcBef>
                <a:spcPts val="0"/>
              </a:spcBef>
              <a:spcAft>
                <a:spcPts val="0"/>
              </a:spcAft>
              <a:buNone/>
            </a:pPr>
            <a:r>
              <a:rPr lang="en-US" sz="1900"/>
              <a:t>    ■ API call to Space X Data </a:t>
            </a:r>
            <a:endParaRPr sz="1900"/>
          </a:p>
          <a:p>
            <a:pPr marL="0" lvl="0" indent="0" algn="l" rtl="0">
              <a:spcBef>
                <a:spcPts val="0"/>
              </a:spcBef>
              <a:spcAft>
                <a:spcPts val="0"/>
              </a:spcAft>
              <a:buNone/>
            </a:pPr>
            <a:r>
              <a:rPr lang="en-US" sz="1900"/>
              <a:t>    ■ Web Scraping (beautiful soup) </a:t>
            </a:r>
            <a:endParaRPr sz="1900"/>
          </a:p>
          <a:p>
            <a:pPr marL="0" lvl="0" indent="0" algn="l" rtl="0">
              <a:spcBef>
                <a:spcPts val="0"/>
              </a:spcBef>
              <a:spcAft>
                <a:spcPts val="0"/>
              </a:spcAft>
              <a:buNone/>
            </a:pPr>
            <a:endParaRPr/>
          </a:p>
          <a:p>
            <a:pPr marL="0" lvl="0" indent="0" algn="l" rtl="0">
              <a:spcBef>
                <a:spcPts val="0"/>
              </a:spcBef>
              <a:spcAft>
                <a:spcPts val="0"/>
              </a:spcAft>
              <a:buNone/>
            </a:pPr>
            <a:r>
              <a:rPr lang="en-US" sz="1900"/>
              <a:t>○ Data Wrangling/Organization </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  ○ Exploratory Data Analysis using: </a:t>
            </a:r>
            <a:endParaRPr sz="1900"/>
          </a:p>
          <a:p>
            <a:pPr marL="0" lvl="0" indent="0" algn="l" rtl="0">
              <a:spcBef>
                <a:spcPts val="0"/>
              </a:spcBef>
              <a:spcAft>
                <a:spcPts val="0"/>
              </a:spcAft>
              <a:buNone/>
            </a:pPr>
            <a:r>
              <a:rPr lang="en-US" sz="1900"/>
              <a:t>      ■ SQL</a:t>
            </a:r>
            <a:endParaRPr sz="1900"/>
          </a:p>
          <a:p>
            <a:pPr marL="0" lvl="0" indent="0" algn="l" rtl="0">
              <a:spcBef>
                <a:spcPts val="0"/>
              </a:spcBef>
              <a:spcAft>
                <a:spcPts val="0"/>
              </a:spcAft>
              <a:buNone/>
            </a:pPr>
            <a:r>
              <a:rPr lang="en-US" sz="1900"/>
              <a:t>      ■ Data Visualization</a:t>
            </a:r>
            <a:endParaRPr sz="1900"/>
          </a:p>
          <a:p>
            <a:pPr marL="0" lvl="0" indent="0" algn="l" rtl="0">
              <a:spcBef>
                <a:spcPts val="0"/>
              </a:spcBef>
              <a:spcAft>
                <a:spcPts val="0"/>
              </a:spcAft>
              <a:buNone/>
            </a:pPr>
            <a:endParaRPr/>
          </a:p>
          <a:p>
            <a:pPr marL="0" lvl="0" indent="0" algn="l" rtl="0">
              <a:spcBef>
                <a:spcPts val="0"/>
              </a:spcBef>
              <a:spcAft>
                <a:spcPts val="0"/>
              </a:spcAft>
              <a:buNone/>
            </a:pPr>
            <a:r>
              <a:rPr lang="en-US"/>
              <a:t>  </a:t>
            </a:r>
            <a:r>
              <a:rPr lang="en-US" sz="1900"/>
              <a:t>  ○ Interactive Visual Analytics using folium </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   ○ Machine Learning Predictions on Associated Dataframes.</a:t>
            </a: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 </a:t>
            </a:r>
            <a:r>
              <a:rPr lang="en-US" sz="1900"/>
              <a:t>Summary of all results </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   ○ Exploratory Data Analysis Results </a:t>
            </a:r>
            <a:endParaRPr sz="1900"/>
          </a:p>
          <a:p>
            <a:pPr marL="0" lvl="0" indent="0" algn="l" rtl="0">
              <a:spcBef>
                <a:spcPts val="0"/>
              </a:spcBef>
              <a:spcAft>
                <a:spcPts val="0"/>
              </a:spcAft>
              <a:buNone/>
            </a:pPr>
            <a:r>
              <a:rPr lang="en-US" sz="1900"/>
              <a:t>   ○ Interactive Analytics in Jupyter Notebooks</a:t>
            </a:r>
            <a:endParaRPr sz="1900"/>
          </a:p>
          <a:p>
            <a:pPr marL="0" lvl="0" indent="0" algn="l" rtl="0">
              <a:spcBef>
                <a:spcPts val="0"/>
              </a:spcBef>
              <a:spcAft>
                <a:spcPts val="0"/>
              </a:spcAft>
              <a:buNone/>
            </a:pPr>
            <a:r>
              <a:rPr lang="en-US" sz="1900"/>
              <a:t>   ○ Predictive Analytics result from ML</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5"/>
        <p:cNvGrpSpPr/>
        <p:nvPr/>
      </p:nvGrpSpPr>
      <p:grpSpPr>
        <a:xfrm>
          <a:off x="0" y="0"/>
          <a:ext cx="0" cy="0"/>
          <a:chOff x="0" y="0"/>
          <a:chExt cx="0" cy="0"/>
        </a:xfrm>
      </p:grpSpPr>
      <p:sp>
        <p:nvSpPr>
          <p:cNvPr id="306" name="Google Shape;306;p4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07" name="Google Shape;307;p4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08" name="Google Shape;308;p44"/>
          <p:cNvPicPr preferRelativeResize="0"/>
          <p:nvPr/>
        </p:nvPicPr>
        <p:blipFill>
          <a:blip r:embed="rId4">
            <a:alphaModFix/>
          </a:blip>
          <a:stretch>
            <a:fillRect/>
          </a:stretch>
        </p:blipFill>
        <p:spPr>
          <a:xfrm>
            <a:off x="770000" y="1644925"/>
            <a:ext cx="10515600" cy="3256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sp>
        <p:nvSpPr>
          <p:cNvPr id="313" name="Google Shape;313;p4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14" name="Google Shape;314;p45"/>
          <p:cNvSpPr txBox="1">
            <a:spLocks noGrp="1"/>
          </p:cNvSpPr>
          <p:nvPr>
            <p:ph type="body" idx="1"/>
          </p:nvPr>
        </p:nvSpPr>
        <p:spPr>
          <a:xfrm>
            <a:off x="770000" y="1825625"/>
            <a:ext cx="9745500" cy="6033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1400"/>
              </a:spcBef>
              <a:spcAft>
                <a:spcPts val="0"/>
              </a:spcAft>
              <a:buNone/>
            </a:pPr>
            <a:r>
              <a:rPr lang="en-US" sz="2200">
                <a:solidFill>
                  <a:srgbClr val="292929"/>
                </a:solidFill>
              </a:rPr>
              <a:t>Used wildcard ‘%’ filtering WHERE keyword on success or failure:</a:t>
            </a:r>
            <a:endParaRPr/>
          </a:p>
        </p:txBody>
      </p:sp>
      <p:sp>
        <p:nvSpPr>
          <p:cNvPr id="315" name="Google Shape;315;p4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16" name="Google Shape;316;p45"/>
          <p:cNvPicPr preferRelativeResize="0"/>
          <p:nvPr/>
        </p:nvPicPr>
        <p:blipFill>
          <a:blip r:embed="rId4">
            <a:alphaModFix/>
          </a:blip>
          <a:stretch>
            <a:fillRect/>
          </a:stretch>
        </p:blipFill>
        <p:spPr>
          <a:xfrm>
            <a:off x="1521625" y="2428925"/>
            <a:ext cx="8409971" cy="39470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p4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22" name="Google Shape;322;p46"/>
          <p:cNvSpPr txBox="1">
            <a:spLocks noGrp="1"/>
          </p:cNvSpPr>
          <p:nvPr>
            <p:ph type="body" idx="1"/>
          </p:nvPr>
        </p:nvSpPr>
        <p:spPr>
          <a:xfrm>
            <a:off x="770000" y="1825625"/>
            <a:ext cx="9745500" cy="10320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00000"/>
              </a:lnSpc>
              <a:spcBef>
                <a:spcPts val="1400"/>
              </a:spcBef>
              <a:spcAft>
                <a:spcPts val="0"/>
              </a:spcAft>
              <a:buNone/>
            </a:pPr>
            <a:r>
              <a:rPr lang="en-US" sz="1900">
                <a:solidFill>
                  <a:srgbClr val="292929"/>
                </a:solidFill>
              </a:rPr>
              <a:t>To categorize items using SQL, a substring containing updated dates was created. This approach is employed to ascertain the maximum payload by utilizing a subquery along with the WHERE clause and MAX function.</a:t>
            </a:r>
            <a:endParaRPr sz="2500">
              <a:solidFill>
                <a:srgbClr val="292929"/>
              </a:solidFill>
              <a:latin typeface="Arial"/>
              <a:ea typeface="Arial"/>
              <a:cs typeface="Arial"/>
              <a:sym typeface="Arial"/>
            </a:endParaRPr>
          </a:p>
        </p:txBody>
      </p:sp>
      <p:sp>
        <p:nvSpPr>
          <p:cNvPr id="323" name="Google Shape;323;p4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4" name="Google Shape;324;p46"/>
          <p:cNvPicPr preferRelativeResize="0"/>
          <p:nvPr/>
        </p:nvPicPr>
        <p:blipFill>
          <a:blip r:embed="rId4">
            <a:alphaModFix/>
          </a:blip>
          <a:stretch>
            <a:fillRect/>
          </a:stretch>
        </p:blipFill>
        <p:spPr>
          <a:xfrm>
            <a:off x="1283500" y="2914775"/>
            <a:ext cx="8409971" cy="3192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8"/>
        <p:cNvGrpSpPr/>
        <p:nvPr/>
      </p:nvGrpSpPr>
      <p:grpSpPr>
        <a:xfrm>
          <a:off x="0" y="0"/>
          <a:ext cx="0" cy="0"/>
          <a:chOff x="0" y="0"/>
          <a:chExt cx="0" cy="0"/>
        </a:xfrm>
      </p:grpSpPr>
      <p:sp>
        <p:nvSpPr>
          <p:cNvPr id="329" name="Google Shape;329;p4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30" name="Google Shape;330;p47"/>
          <p:cNvSpPr txBox="1">
            <a:spLocks noGrp="1"/>
          </p:cNvSpPr>
          <p:nvPr>
            <p:ph type="body" idx="1"/>
          </p:nvPr>
        </p:nvSpPr>
        <p:spPr>
          <a:xfrm>
            <a:off x="770000" y="1857375"/>
            <a:ext cx="9745500" cy="750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1400"/>
              </a:spcBef>
              <a:spcAft>
                <a:spcPts val="0"/>
              </a:spcAft>
              <a:buNone/>
            </a:pPr>
            <a:r>
              <a:rPr lang="en-US" sz="2000">
                <a:solidFill>
                  <a:srgbClr val="292929"/>
                </a:solidFill>
              </a:rPr>
              <a:t>Using COUNT, RANK() with and ORDER BY COUNT subquery: managed to rank outcomes: </a:t>
            </a:r>
            <a:endParaRPr sz="1200"/>
          </a:p>
        </p:txBody>
      </p:sp>
      <p:sp>
        <p:nvSpPr>
          <p:cNvPr id="331" name="Google Shape;331;p4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2" name="Google Shape;332;p47"/>
          <p:cNvPicPr preferRelativeResize="0"/>
          <p:nvPr/>
        </p:nvPicPr>
        <p:blipFill>
          <a:blip r:embed="rId4">
            <a:alphaModFix/>
          </a:blip>
          <a:stretch>
            <a:fillRect/>
          </a:stretch>
        </p:blipFill>
        <p:spPr>
          <a:xfrm>
            <a:off x="2652700" y="2688325"/>
            <a:ext cx="4503718" cy="3945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48"/>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4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43" name="Google Shape;343;p49"/>
          <p:cNvSpPr txBox="1">
            <a:spLocks noGrp="1"/>
          </p:cNvSpPr>
          <p:nvPr>
            <p:ph type="body" idx="1"/>
          </p:nvPr>
        </p:nvSpPr>
        <p:spPr>
          <a:xfrm>
            <a:off x="770007" y="1742275"/>
            <a:ext cx="2897100" cy="4351200"/>
          </a:xfrm>
          <a:prstGeom prst="rect">
            <a:avLst/>
          </a:prstGeom>
          <a:noFill/>
          <a:ln>
            <a:noFill/>
          </a:ln>
        </p:spPr>
        <p:txBody>
          <a:bodyPr spcFirstLastPara="1" wrap="square" lIns="91425" tIns="45700" rIns="91425" bIns="45700" anchor="t" anchorCtr="0">
            <a:normAutofit/>
          </a:bodyPr>
          <a:lstStyle/>
          <a:p>
            <a:pPr marL="228600" marR="0" lvl="0" indent="-50800" algn="l" rtl="0">
              <a:lnSpc>
                <a:spcPct val="90000"/>
              </a:lnSpc>
              <a:spcBef>
                <a:spcPts val="1000"/>
              </a:spcBef>
              <a:spcAft>
                <a:spcPts val="0"/>
              </a:spcAft>
              <a:buClr>
                <a:schemeClr val="dk1"/>
              </a:buClr>
              <a:buSzPts val="2800"/>
              <a:buFont typeface="Arial"/>
              <a:buNone/>
            </a:pPr>
            <a:r>
              <a:rPr lang="en-US" sz="2200">
                <a:solidFill>
                  <a:srgbClr val="292929"/>
                </a:solidFill>
              </a:rPr>
              <a:t>The statement is referring to a display or a marker that indicates the locations of space stations in California (CA) and Florida (FL).</a:t>
            </a:r>
            <a:endParaRPr sz="2800">
              <a:solidFill>
                <a:schemeClr val="dk1"/>
              </a:solidFill>
              <a:latin typeface="Calibri"/>
              <a:ea typeface="Calibri"/>
              <a:cs typeface="Calibri"/>
              <a:sym typeface="Calibri"/>
            </a:endParaRPr>
          </a:p>
        </p:txBody>
      </p:sp>
      <p:sp>
        <p:nvSpPr>
          <p:cNvPr id="344" name="Google Shape;344;p4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a:bodyPr>
          <a:lstStyle/>
          <a:p>
            <a:pPr marL="0" marR="0" lvl="0" indent="0" algn="l" rtl="0">
              <a:lnSpc>
                <a:spcPct val="70000"/>
              </a:lnSpc>
              <a:spcBef>
                <a:spcPts val="0"/>
              </a:spcBef>
              <a:spcAft>
                <a:spcPts val="0"/>
              </a:spcAft>
              <a:buClr>
                <a:srgbClr val="0B49CB"/>
              </a:buClr>
              <a:buSzPts val="4000"/>
              <a:buFont typeface="Arial"/>
              <a:buNone/>
            </a:pPr>
            <a:r>
              <a:rPr lang="en-US" sz="2900">
                <a:solidFill>
                  <a:srgbClr val="0B49CB"/>
                </a:solidFill>
              </a:rPr>
              <a:t>All National Map Markers</a:t>
            </a:r>
            <a:endParaRPr sz="300"/>
          </a:p>
        </p:txBody>
      </p:sp>
      <p:pic>
        <p:nvPicPr>
          <p:cNvPr id="345" name="Google Shape;345;p49"/>
          <p:cNvPicPr preferRelativeResize="0"/>
          <p:nvPr/>
        </p:nvPicPr>
        <p:blipFill>
          <a:blip r:embed="rId4">
            <a:alphaModFix/>
          </a:blip>
          <a:stretch>
            <a:fillRect/>
          </a:stretch>
        </p:blipFill>
        <p:spPr>
          <a:xfrm>
            <a:off x="4357701" y="1392500"/>
            <a:ext cx="6624025" cy="4633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
        <p:nvSpPr>
          <p:cNvPr id="350" name="Google Shape;350;p5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51" name="Google Shape;351;p50"/>
          <p:cNvSpPr txBox="1">
            <a:spLocks noGrp="1"/>
          </p:cNvSpPr>
          <p:nvPr>
            <p:ph type="body" idx="1"/>
          </p:nvPr>
        </p:nvSpPr>
        <p:spPr>
          <a:xfrm>
            <a:off x="770000" y="1825625"/>
            <a:ext cx="9745500" cy="549000"/>
          </a:xfrm>
          <a:prstGeom prst="rect">
            <a:avLst/>
          </a:prstGeom>
          <a:noFill/>
          <a:ln>
            <a:noFill/>
          </a:ln>
        </p:spPr>
        <p:txBody>
          <a:bodyPr spcFirstLastPara="1" wrap="square" lIns="91425" tIns="45700" rIns="91425" bIns="45700" anchor="t" anchorCtr="0">
            <a:normAutofit fontScale="70000" lnSpcReduction="10000"/>
          </a:bodyPr>
          <a:lstStyle/>
          <a:p>
            <a:pPr marL="0" lvl="0" indent="0" algn="l" rtl="0">
              <a:spcBef>
                <a:spcPts val="1400"/>
              </a:spcBef>
              <a:spcAft>
                <a:spcPts val="0"/>
              </a:spcAft>
              <a:buNone/>
            </a:pPr>
            <a:r>
              <a:rPr lang="en-US" sz="2800">
                <a:solidFill>
                  <a:srgbClr val="292929"/>
                </a:solidFill>
              </a:rPr>
              <a:t>Green markers indicate successful launches, while red markers represent launch failures.</a:t>
            </a:r>
            <a:endParaRPr sz="2800">
              <a:solidFill>
                <a:srgbClr val="292929"/>
              </a:solidFill>
              <a:latin typeface="Calibri"/>
              <a:ea typeface="Calibri"/>
              <a:cs typeface="Calibri"/>
              <a:sym typeface="Calibri"/>
            </a:endParaRPr>
          </a:p>
        </p:txBody>
      </p:sp>
      <p:sp>
        <p:nvSpPr>
          <p:cNvPr id="352" name="Google Shape;352;p5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chemeClr val="dk1"/>
              </a:buClr>
              <a:buSzPts val="935"/>
              <a:buFont typeface="Arial"/>
              <a:buNone/>
            </a:pPr>
            <a:r>
              <a:rPr lang="en-US" sz="2400">
                <a:solidFill>
                  <a:srgbClr val="0B49CB"/>
                </a:solidFill>
              </a:rPr>
              <a:t>Colored Markers Indicating Rocket Launch Locations</a:t>
            </a:r>
            <a:endParaRPr sz="2000">
              <a:solidFill>
                <a:srgbClr val="0B49CB"/>
              </a:solidFill>
            </a:endParaRPr>
          </a:p>
        </p:txBody>
      </p:sp>
      <p:pic>
        <p:nvPicPr>
          <p:cNvPr id="353" name="Google Shape;353;p50"/>
          <p:cNvPicPr preferRelativeResize="0"/>
          <p:nvPr/>
        </p:nvPicPr>
        <p:blipFill>
          <a:blip r:embed="rId4">
            <a:alphaModFix/>
          </a:blip>
          <a:stretch>
            <a:fillRect/>
          </a:stretch>
        </p:blipFill>
        <p:spPr>
          <a:xfrm>
            <a:off x="1628775" y="2431775"/>
            <a:ext cx="7583050" cy="41785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7"/>
        <p:cNvGrpSpPr/>
        <p:nvPr/>
      </p:nvGrpSpPr>
      <p:grpSpPr>
        <a:xfrm>
          <a:off x="0" y="0"/>
          <a:ext cx="0" cy="0"/>
          <a:chOff x="0" y="0"/>
          <a:chExt cx="0" cy="0"/>
        </a:xfrm>
      </p:grpSpPr>
      <p:sp>
        <p:nvSpPr>
          <p:cNvPr id="358" name="Google Shape;358;p5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59" name="Google Shape;359;p51"/>
          <p:cNvSpPr txBox="1">
            <a:spLocks noGrp="1"/>
          </p:cNvSpPr>
          <p:nvPr>
            <p:ph type="body" idx="1"/>
          </p:nvPr>
        </p:nvSpPr>
        <p:spPr>
          <a:xfrm>
            <a:off x="770000" y="1690690"/>
            <a:ext cx="8957400" cy="642900"/>
          </a:xfrm>
          <a:prstGeom prst="rect">
            <a:avLst/>
          </a:prstGeom>
          <a:noFill/>
          <a:ln>
            <a:noFill/>
          </a:ln>
        </p:spPr>
        <p:txBody>
          <a:bodyPr spcFirstLastPara="1" wrap="square" lIns="91425" tIns="45700" rIns="91425" bIns="45700" anchor="t" anchorCtr="0">
            <a:normAutofit lnSpcReduction="10000"/>
          </a:bodyPr>
          <a:lstStyle/>
          <a:p>
            <a:pPr marL="139700" marR="0" lvl="0" indent="0" algn="l" rtl="0">
              <a:lnSpc>
                <a:spcPct val="80000"/>
              </a:lnSpc>
              <a:spcBef>
                <a:spcPts val="1400"/>
              </a:spcBef>
              <a:spcAft>
                <a:spcPts val="0"/>
              </a:spcAft>
              <a:buClr>
                <a:schemeClr val="dk1"/>
              </a:buClr>
              <a:buSzPts val="2200"/>
              <a:buFont typeface="Arial"/>
              <a:buNone/>
            </a:pPr>
            <a:r>
              <a:rPr lang="en-US" sz="1700">
                <a:solidFill>
                  <a:srgbClr val="292929"/>
                </a:solidFill>
              </a:rPr>
              <a:t>Provided an illustration of lines indicating the distances along the coastline, landmarks, and highways as seen in a laboratory setting.</a:t>
            </a:r>
            <a:endParaRPr sz="1700">
              <a:solidFill>
                <a:srgbClr val="292929"/>
              </a:solidFill>
              <a:latin typeface="Arial"/>
              <a:ea typeface="Arial"/>
              <a:cs typeface="Arial"/>
              <a:sym typeface="Arial"/>
            </a:endParaRPr>
          </a:p>
        </p:txBody>
      </p:sp>
      <p:sp>
        <p:nvSpPr>
          <p:cNvPr id="360" name="Google Shape;360;p51"/>
          <p:cNvSpPr txBox="1"/>
          <p:nvPr/>
        </p:nvSpPr>
        <p:spPr>
          <a:xfrm>
            <a:off x="770011" y="574375"/>
            <a:ext cx="10515600" cy="5490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chemeClr val="dk1"/>
              </a:buClr>
              <a:buSzPts val="1018"/>
              <a:buFont typeface="Arial"/>
              <a:buNone/>
            </a:pPr>
            <a:r>
              <a:rPr lang="en-US" sz="2900">
                <a:solidFill>
                  <a:srgbClr val="0B49CB"/>
                </a:solidFill>
              </a:rPr>
              <a:t>Distance of Launch Site from Nearby Landmarks</a:t>
            </a:r>
            <a:endParaRPr sz="2900">
              <a:solidFill>
                <a:srgbClr val="0B49CB"/>
              </a:solidFill>
            </a:endParaRPr>
          </a:p>
        </p:txBody>
      </p:sp>
      <p:pic>
        <p:nvPicPr>
          <p:cNvPr id="361" name="Google Shape;361;p51"/>
          <p:cNvPicPr preferRelativeResize="0"/>
          <p:nvPr/>
        </p:nvPicPr>
        <p:blipFill>
          <a:blip r:embed="rId4">
            <a:alphaModFix/>
          </a:blip>
          <a:stretch>
            <a:fillRect/>
          </a:stretch>
        </p:blipFill>
        <p:spPr>
          <a:xfrm>
            <a:off x="1640675" y="2474065"/>
            <a:ext cx="8409972" cy="388286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p52"/>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372" name="Google Shape;372;p53"/>
          <p:cNvSpPr txBox="1">
            <a:spLocks noGrp="1"/>
          </p:cNvSpPr>
          <p:nvPr>
            <p:ph type="body" idx="1"/>
          </p:nvPr>
        </p:nvSpPr>
        <p:spPr>
          <a:xfrm>
            <a:off x="770000" y="1444625"/>
            <a:ext cx="9745500" cy="9606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lnSpc>
                <a:spcPct val="100000"/>
              </a:lnSpc>
              <a:spcBef>
                <a:spcPts val="1400"/>
              </a:spcBef>
              <a:spcAft>
                <a:spcPts val="0"/>
              </a:spcAft>
              <a:buClr>
                <a:schemeClr val="dk1"/>
              </a:buClr>
              <a:buSzPts val="2200"/>
              <a:buFont typeface="Arial"/>
              <a:buNone/>
            </a:pPr>
            <a:r>
              <a:rPr lang="en-US" sz="1800">
                <a:solidFill>
                  <a:srgbClr val="292929"/>
                </a:solidFill>
              </a:rPr>
              <a:t>The pie chart shows the distribution of total rocket launches from four sites, with KSC LC-39A accounting for the highest percentage at 41.7%, followed by CCAFS LC-40 at 29.2%, VAFB SLC-4E at 16.7%, and CCAFS SLC-40 at 12.5%.</a:t>
            </a:r>
            <a:endParaRPr sz="1800">
              <a:solidFill>
                <a:srgbClr val="292929"/>
              </a:solidFill>
              <a:latin typeface="Arial"/>
              <a:ea typeface="Arial"/>
              <a:cs typeface="Arial"/>
              <a:sym typeface="Arial"/>
            </a:endParaRPr>
          </a:p>
        </p:txBody>
      </p:sp>
      <p:sp>
        <p:nvSpPr>
          <p:cNvPr id="373" name="Google Shape;373;p5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7500" lnSpcReduction="10000"/>
          </a:bodyPr>
          <a:lstStyle/>
          <a:p>
            <a:pPr marL="0" lvl="0" indent="0" algn="l" rtl="0">
              <a:lnSpc>
                <a:spcPct val="90000"/>
              </a:lnSpc>
              <a:spcBef>
                <a:spcPts val="0"/>
              </a:spcBef>
              <a:spcAft>
                <a:spcPts val="0"/>
              </a:spcAft>
              <a:buClr>
                <a:schemeClr val="dk1"/>
              </a:buClr>
              <a:buSzPct val="27500"/>
              <a:buFont typeface="Arial"/>
              <a:buNone/>
            </a:pPr>
            <a:r>
              <a:rPr lang="en-US" sz="4000">
                <a:solidFill>
                  <a:srgbClr val="0B49CB"/>
                </a:solidFill>
              </a:rPr>
              <a:t>Pie Chart Illustrating the Percentage of Successful Launches</a:t>
            </a:r>
            <a:endParaRPr sz="4000">
              <a:solidFill>
                <a:srgbClr val="0B49CB"/>
              </a:solidFill>
            </a:endParaRPr>
          </a:p>
        </p:txBody>
      </p:sp>
      <p:pic>
        <p:nvPicPr>
          <p:cNvPr id="374" name="Google Shape;374;p53"/>
          <p:cNvPicPr preferRelativeResize="0"/>
          <p:nvPr/>
        </p:nvPicPr>
        <p:blipFill>
          <a:blip r:embed="rId4">
            <a:alphaModFix/>
          </a:blip>
          <a:stretch>
            <a:fillRect/>
          </a:stretch>
        </p:blipFill>
        <p:spPr>
          <a:xfrm>
            <a:off x="1719275" y="2557625"/>
            <a:ext cx="8617057" cy="33155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a:t>
            </a:fld>
            <a:endParaRPr/>
          </a:p>
        </p:txBody>
      </p:sp>
      <p:sp>
        <p:nvSpPr>
          <p:cNvPr id="108" name="Google Shape;108;p18"/>
          <p:cNvSpPr txBox="1"/>
          <p:nvPr/>
        </p:nvSpPr>
        <p:spPr>
          <a:xfrm>
            <a:off x="828068" y="538650"/>
            <a:ext cx="10530114"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654850" y="1476375"/>
            <a:ext cx="10703400" cy="44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just" rtl="0">
              <a:spcBef>
                <a:spcPts val="0"/>
              </a:spcBef>
              <a:spcAft>
                <a:spcPts val="0"/>
              </a:spcAft>
              <a:buNone/>
            </a:pPr>
            <a:r>
              <a:rPr lang="en-US" sz="1700" u="sng"/>
              <a:t>Project Overview and Significance</a:t>
            </a:r>
            <a:endParaRPr sz="1700" u="sng"/>
          </a:p>
          <a:p>
            <a:pPr marL="457200" lvl="0" indent="0" algn="just" rtl="0">
              <a:spcBef>
                <a:spcPts val="0"/>
              </a:spcBef>
              <a:spcAft>
                <a:spcPts val="0"/>
              </a:spcAft>
              <a:buNone/>
            </a:pPr>
            <a:endParaRPr sz="1700"/>
          </a:p>
          <a:p>
            <a:pPr marL="0" lvl="0" indent="0" algn="just" rtl="0">
              <a:spcBef>
                <a:spcPts val="0"/>
              </a:spcBef>
              <a:spcAft>
                <a:spcPts val="0"/>
              </a:spcAft>
              <a:buClr>
                <a:schemeClr val="dk1"/>
              </a:buClr>
              <a:buSzPts val="1100"/>
              <a:buFont typeface="Arial"/>
              <a:buNone/>
            </a:pPr>
            <a:r>
              <a:rPr lang="en-US" sz="1700"/>
              <a:t>The primary goal of this capstone project is to forecast the successful recovery of Falcon 9's first stage. SpaceX has gained attention for its Falcon 9 rocket launches, offering them at a cost of 62 million dollars, significantly less than the 165 million dollars charged by other providers. This cost efficiency is largely due to SpaceX's revolutionary practice of reusing the rocket's first stage. Therefore, accurately predicting the likelihood of a successful first stage landing is key to evaluating the total cost of a launch.</a:t>
            </a:r>
            <a:endParaRPr sz="1700"/>
          </a:p>
          <a:p>
            <a:pPr marL="0" lvl="0" indent="0" algn="just" rtl="0">
              <a:spcBef>
                <a:spcPts val="0"/>
              </a:spcBef>
              <a:spcAft>
                <a:spcPts val="0"/>
              </a:spcAft>
              <a:buClr>
                <a:schemeClr val="dk1"/>
              </a:buClr>
              <a:buSzPts val="1100"/>
              <a:buFont typeface="Arial"/>
              <a:buNone/>
            </a:pPr>
            <a:endParaRPr sz="1700"/>
          </a:p>
          <a:p>
            <a:pPr marL="0" lvl="0" indent="0" algn="just" rtl="0">
              <a:spcBef>
                <a:spcPts val="0"/>
              </a:spcBef>
              <a:spcAft>
                <a:spcPts val="0"/>
              </a:spcAft>
              <a:buNone/>
            </a:pPr>
            <a:r>
              <a:rPr lang="en-US" sz="1700" u="sng"/>
              <a:t>Research Questions</a:t>
            </a:r>
            <a:endParaRPr sz="1700" u="sng"/>
          </a:p>
          <a:p>
            <a:pPr marL="0" lvl="0" indent="0" algn="just" rtl="0">
              <a:spcBef>
                <a:spcPts val="0"/>
              </a:spcBef>
              <a:spcAft>
                <a:spcPts val="0"/>
              </a:spcAft>
              <a:buClr>
                <a:schemeClr val="dk1"/>
              </a:buClr>
              <a:buSzPts val="1100"/>
              <a:buFont typeface="Arial"/>
              <a:buNone/>
            </a:pPr>
            <a:endParaRPr sz="1700"/>
          </a:p>
          <a:p>
            <a:pPr marL="457200" lvl="0" indent="-336550" algn="just" rtl="0">
              <a:spcBef>
                <a:spcPts val="0"/>
              </a:spcBef>
              <a:spcAft>
                <a:spcPts val="0"/>
              </a:spcAft>
              <a:buSzPts val="1700"/>
              <a:buChar char="❖"/>
            </a:pPr>
            <a:r>
              <a:rPr lang="en-US" sz="1700"/>
              <a:t>What variables are crucial in determining the success of a rocket's landing?</a:t>
            </a:r>
            <a:endParaRPr sz="1700"/>
          </a:p>
          <a:p>
            <a:pPr marL="457200" lvl="0" indent="-336550" algn="just" rtl="0">
              <a:spcBef>
                <a:spcPts val="0"/>
              </a:spcBef>
              <a:spcAft>
                <a:spcPts val="0"/>
              </a:spcAft>
              <a:buSzPts val="1700"/>
              <a:buChar char="❖"/>
            </a:pPr>
            <a:r>
              <a:rPr lang="en-US" sz="1700"/>
              <a:t>Which conditions are essential for the success of a rocket landing program?</a:t>
            </a:r>
            <a:endParaRPr sz="1700"/>
          </a:p>
          <a:p>
            <a:pPr marL="457200" lvl="0" indent="-336550" algn="just" rtl="0">
              <a:spcBef>
                <a:spcPts val="0"/>
              </a:spcBef>
              <a:spcAft>
                <a:spcPts val="0"/>
              </a:spcAft>
              <a:buSzPts val="1700"/>
              <a:buChar char="❖"/>
            </a:pPr>
            <a:r>
              <a:rPr lang="en-US" sz="1700"/>
              <a:t>Can these elements be utilized to both assess past trends and forecast future landing outcomes?</a:t>
            </a:r>
            <a:endParaRPr sz="1700"/>
          </a:p>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5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380" name="Google Shape;380;p54"/>
          <p:cNvSpPr txBox="1">
            <a:spLocks noGrp="1"/>
          </p:cNvSpPr>
          <p:nvPr>
            <p:ph type="body" idx="1"/>
          </p:nvPr>
        </p:nvSpPr>
        <p:spPr>
          <a:xfrm>
            <a:off x="752000" y="1492250"/>
            <a:ext cx="10551600" cy="8652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1000"/>
              </a:spcBef>
              <a:spcAft>
                <a:spcPts val="0"/>
              </a:spcAft>
              <a:buClr>
                <a:schemeClr val="dk1"/>
              </a:buClr>
              <a:buSzPts val="2800"/>
              <a:buFont typeface="Arial"/>
              <a:buNone/>
            </a:pPr>
            <a:r>
              <a:rPr lang="en-US" sz="2400">
                <a:solidFill>
                  <a:schemeClr val="dk1"/>
                </a:solidFill>
                <a:latin typeface="Calibri"/>
                <a:ea typeface="Calibri"/>
                <a:cs typeface="Calibri"/>
                <a:sym typeface="Calibri"/>
              </a:rPr>
              <a:t>The pie chart shows the proportion of successful (76.9%) to unsuccessful (23.1%) space launches at a specific site, which is labeled KSC LC-39A.</a:t>
            </a:r>
            <a:endParaRPr sz="2400">
              <a:solidFill>
                <a:schemeClr val="dk1"/>
              </a:solidFill>
              <a:latin typeface="Calibri"/>
              <a:ea typeface="Calibri"/>
              <a:cs typeface="Calibri"/>
              <a:sym typeface="Calibri"/>
            </a:endParaRPr>
          </a:p>
        </p:txBody>
      </p:sp>
      <p:sp>
        <p:nvSpPr>
          <p:cNvPr id="381" name="Google Shape;381;p5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a:bodyPr>
          <a:lstStyle/>
          <a:p>
            <a:pPr marL="0" lvl="0" indent="0" algn="l" rtl="0">
              <a:lnSpc>
                <a:spcPct val="70000"/>
              </a:lnSpc>
              <a:spcBef>
                <a:spcPts val="0"/>
              </a:spcBef>
              <a:spcAft>
                <a:spcPts val="0"/>
              </a:spcAft>
              <a:buClr>
                <a:schemeClr val="dk1"/>
              </a:buClr>
              <a:buSzPts val="1100"/>
              <a:buFont typeface="Arial"/>
              <a:buNone/>
            </a:pPr>
            <a:r>
              <a:rPr lang="en-US" sz="2900">
                <a:solidFill>
                  <a:srgbClr val="0B49CB"/>
                </a:solidFill>
              </a:rPr>
              <a:t>Most Successful Rocket Launch Facility</a:t>
            </a:r>
            <a:endParaRPr sz="2900">
              <a:solidFill>
                <a:srgbClr val="0B49CB"/>
              </a:solidFill>
            </a:endParaRPr>
          </a:p>
        </p:txBody>
      </p:sp>
      <p:pic>
        <p:nvPicPr>
          <p:cNvPr id="382" name="Google Shape;382;p54"/>
          <p:cNvPicPr preferRelativeResize="0"/>
          <p:nvPr/>
        </p:nvPicPr>
        <p:blipFill>
          <a:blip r:embed="rId4">
            <a:alphaModFix/>
          </a:blip>
          <a:stretch>
            <a:fillRect/>
          </a:stretch>
        </p:blipFill>
        <p:spPr>
          <a:xfrm>
            <a:off x="1791588" y="2438400"/>
            <a:ext cx="8472428" cy="33633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6"/>
        <p:cNvGrpSpPr/>
        <p:nvPr/>
      </p:nvGrpSpPr>
      <p:grpSpPr>
        <a:xfrm>
          <a:off x="0" y="0"/>
          <a:ext cx="0" cy="0"/>
          <a:chOff x="0" y="0"/>
          <a:chExt cx="0" cy="0"/>
        </a:xfrm>
      </p:grpSpPr>
      <p:sp>
        <p:nvSpPr>
          <p:cNvPr id="387" name="Google Shape;387;p5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388" name="Google Shape;388;p55"/>
          <p:cNvSpPr txBox="1">
            <a:spLocks noGrp="1"/>
          </p:cNvSpPr>
          <p:nvPr>
            <p:ph type="body" idx="1"/>
          </p:nvPr>
        </p:nvSpPr>
        <p:spPr>
          <a:xfrm>
            <a:off x="797725" y="1492250"/>
            <a:ext cx="10414800" cy="8922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1400"/>
              </a:spcBef>
              <a:spcAft>
                <a:spcPts val="0"/>
              </a:spcAft>
              <a:buClr>
                <a:schemeClr val="dk1"/>
              </a:buClr>
              <a:buSzPts val="1210"/>
              <a:buFont typeface="Arial"/>
              <a:buNone/>
            </a:pPr>
            <a:r>
              <a:rPr lang="en-US" sz="1810">
                <a:solidFill>
                  <a:srgbClr val="292929"/>
                </a:solidFill>
              </a:rPr>
              <a:t>The plots show a mixed correlation between payload mass and launch success across various booster versions, with the second plot indicating higher success for heavier payloads within a specific range.</a:t>
            </a:r>
            <a:endParaRPr sz="1810">
              <a:solidFill>
                <a:srgbClr val="292929"/>
              </a:solidFill>
              <a:latin typeface="Arial"/>
              <a:ea typeface="Arial"/>
              <a:cs typeface="Arial"/>
              <a:sym typeface="Arial"/>
            </a:endParaRPr>
          </a:p>
        </p:txBody>
      </p:sp>
      <p:pic>
        <p:nvPicPr>
          <p:cNvPr id="389" name="Google Shape;389;p55"/>
          <p:cNvPicPr preferRelativeResize="0"/>
          <p:nvPr/>
        </p:nvPicPr>
        <p:blipFill>
          <a:blip r:embed="rId4">
            <a:alphaModFix/>
          </a:blip>
          <a:stretch>
            <a:fillRect/>
          </a:stretch>
        </p:blipFill>
        <p:spPr>
          <a:xfrm>
            <a:off x="461950" y="2677375"/>
            <a:ext cx="4800599" cy="3493449"/>
          </a:xfrm>
          <a:prstGeom prst="rect">
            <a:avLst/>
          </a:prstGeom>
          <a:noFill/>
          <a:ln>
            <a:noFill/>
          </a:ln>
        </p:spPr>
      </p:pic>
      <p:pic>
        <p:nvPicPr>
          <p:cNvPr id="390" name="Google Shape;390;p55"/>
          <p:cNvPicPr preferRelativeResize="0"/>
          <p:nvPr/>
        </p:nvPicPr>
        <p:blipFill>
          <a:blip r:embed="rId5">
            <a:alphaModFix/>
          </a:blip>
          <a:stretch>
            <a:fillRect/>
          </a:stretch>
        </p:blipFill>
        <p:spPr>
          <a:xfrm>
            <a:off x="5712600" y="3083725"/>
            <a:ext cx="5288776" cy="2941850"/>
          </a:xfrm>
          <a:prstGeom prst="rect">
            <a:avLst/>
          </a:prstGeom>
          <a:noFill/>
          <a:ln>
            <a:noFill/>
          </a:ln>
        </p:spPr>
      </p:pic>
      <p:sp>
        <p:nvSpPr>
          <p:cNvPr id="391" name="Google Shape;391;p55"/>
          <p:cNvSpPr txBox="1"/>
          <p:nvPr/>
        </p:nvSpPr>
        <p:spPr>
          <a:xfrm>
            <a:off x="797725" y="535775"/>
            <a:ext cx="105252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005493"/>
                </a:solidFill>
              </a:rPr>
              <a:t>Range of Outcomes for All Launches Illustrated with a Slider</a:t>
            </a:r>
            <a:endParaRPr sz="2000">
              <a:solidFill>
                <a:srgbClr val="005493"/>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5"/>
        <p:cNvGrpSpPr/>
        <p:nvPr/>
      </p:nvGrpSpPr>
      <p:grpSpPr>
        <a:xfrm>
          <a:off x="0" y="0"/>
          <a:ext cx="0" cy="0"/>
          <a:chOff x="0" y="0"/>
          <a:chExt cx="0" cy="0"/>
        </a:xfrm>
      </p:grpSpPr>
      <p:sp>
        <p:nvSpPr>
          <p:cNvPr id="396" name="Google Shape;396;p56"/>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0"/>
        <p:cNvGrpSpPr/>
        <p:nvPr/>
      </p:nvGrpSpPr>
      <p:grpSpPr>
        <a:xfrm>
          <a:off x="0" y="0"/>
          <a:ext cx="0" cy="0"/>
          <a:chOff x="0" y="0"/>
          <a:chExt cx="0" cy="0"/>
        </a:xfrm>
      </p:grpSpPr>
      <p:sp>
        <p:nvSpPr>
          <p:cNvPr id="401" name="Google Shape;401;p5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402" name="Google Shape;402;p5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3" name="Google Shape;403;p57"/>
          <p:cNvPicPr preferRelativeResize="0"/>
          <p:nvPr/>
        </p:nvPicPr>
        <p:blipFill>
          <a:blip r:embed="rId4">
            <a:alphaModFix/>
          </a:blip>
          <a:stretch>
            <a:fillRect/>
          </a:stretch>
        </p:blipFill>
        <p:spPr>
          <a:xfrm>
            <a:off x="1129650" y="3318625"/>
            <a:ext cx="3144750" cy="1992575"/>
          </a:xfrm>
          <a:prstGeom prst="rect">
            <a:avLst/>
          </a:prstGeom>
          <a:noFill/>
          <a:ln>
            <a:noFill/>
          </a:ln>
        </p:spPr>
      </p:pic>
      <p:pic>
        <p:nvPicPr>
          <p:cNvPr id="404" name="Google Shape;404;p57"/>
          <p:cNvPicPr preferRelativeResize="0"/>
          <p:nvPr/>
        </p:nvPicPr>
        <p:blipFill>
          <a:blip r:embed="rId5">
            <a:alphaModFix/>
          </a:blip>
          <a:stretch>
            <a:fillRect/>
          </a:stretch>
        </p:blipFill>
        <p:spPr>
          <a:xfrm>
            <a:off x="5283975" y="2726524"/>
            <a:ext cx="5861175" cy="3389743"/>
          </a:xfrm>
          <a:prstGeom prst="rect">
            <a:avLst/>
          </a:prstGeom>
          <a:noFill/>
          <a:ln>
            <a:noFill/>
          </a:ln>
        </p:spPr>
      </p:pic>
      <p:sp>
        <p:nvSpPr>
          <p:cNvPr id="405" name="Google Shape;405;p57"/>
          <p:cNvSpPr txBox="1"/>
          <p:nvPr/>
        </p:nvSpPr>
        <p:spPr>
          <a:xfrm>
            <a:off x="940600" y="1369225"/>
            <a:ext cx="10155900" cy="8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t>Based on the accuracy score presented in the results, the Decision Tree (D_Tree) model has the highest score at 0.875, making it the best performing model among those listed.</a:t>
            </a:r>
            <a:endParaRPr sz="19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9"/>
        <p:cNvGrpSpPr/>
        <p:nvPr/>
      </p:nvGrpSpPr>
      <p:grpSpPr>
        <a:xfrm>
          <a:off x="0" y="0"/>
          <a:ext cx="0" cy="0"/>
          <a:chOff x="0" y="0"/>
          <a:chExt cx="0" cy="0"/>
        </a:xfrm>
      </p:grpSpPr>
      <p:sp>
        <p:nvSpPr>
          <p:cNvPr id="410" name="Google Shape;410;p5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411" name="Google Shape;411;p58"/>
          <p:cNvSpPr txBox="1">
            <a:spLocks noGrp="1"/>
          </p:cNvSpPr>
          <p:nvPr>
            <p:ph type="body" idx="1"/>
          </p:nvPr>
        </p:nvSpPr>
        <p:spPr>
          <a:xfrm>
            <a:off x="770000" y="2057400"/>
            <a:ext cx="3635400" cy="3288600"/>
          </a:xfrm>
          <a:prstGeom prst="rect">
            <a:avLst/>
          </a:prstGeom>
          <a:noFill/>
          <a:ln>
            <a:noFill/>
          </a:ln>
        </p:spPr>
        <p:txBody>
          <a:bodyPr spcFirstLastPara="1" wrap="square" lIns="91425" tIns="45700" rIns="91425" bIns="45700" anchor="t" anchorCtr="0">
            <a:normAutofit fontScale="55000" lnSpcReduction="20000"/>
          </a:bodyPr>
          <a:lstStyle/>
          <a:p>
            <a:pPr marL="457200" lvl="0" indent="-315912" algn="l" rtl="0">
              <a:spcBef>
                <a:spcPts val="0"/>
              </a:spcBef>
              <a:spcAft>
                <a:spcPts val="0"/>
              </a:spcAft>
              <a:buClr>
                <a:srgbClr val="292929"/>
              </a:buClr>
              <a:buSzPct val="100000"/>
              <a:buChar char="•"/>
            </a:pPr>
            <a:r>
              <a:rPr lang="en-US" sz="2200">
                <a:solidFill>
                  <a:srgbClr val="292929"/>
                </a:solidFill>
              </a:rPr>
              <a:t>True Positives (TP): 11 instances were correctly predicted as 'land'.</a:t>
            </a:r>
            <a:endParaRPr sz="2200">
              <a:solidFill>
                <a:srgbClr val="292929"/>
              </a:solidFill>
            </a:endParaRPr>
          </a:p>
          <a:p>
            <a:pPr marL="457200" lvl="0" indent="-315912" algn="l" rtl="0">
              <a:spcBef>
                <a:spcPts val="0"/>
              </a:spcBef>
              <a:spcAft>
                <a:spcPts val="0"/>
              </a:spcAft>
              <a:buClr>
                <a:srgbClr val="292929"/>
              </a:buClr>
              <a:buSzPct val="100000"/>
              <a:buChar char="•"/>
            </a:pPr>
            <a:r>
              <a:rPr lang="en-US" sz="2200">
                <a:solidFill>
                  <a:srgbClr val="292929"/>
                </a:solidFill>
              </a:rPr>
              <a:t>True Negatives (TN): 5 instances were correctly predicted as 'did not land'.</a:t>
            </a:r>
            <a:endParaRPr sz="2200">
              <a:solidFill>
                <a:srgbClr val="292929"/>
              </a:solidFill>
            </a:endParaRPr>
          </a:p>
          <a:p>
            <a:pPr marL="457200" lvl="0" indent="-315912" algn="l" rtl="0">
              <a:spcBef>
                <a:spcPts val="0"/>
              </a:spcBef>
              <a:spcAft>
                <a:spcPts val="0"/>
              </a:spcAft>
              <a:buClr>
                <a:srgbClr val="292929"/>
              </a:buClr>
              <a:buSzPct val="100000"/>
              <a:buChar char="•"/>
            </a:pPr>
            <a:r>
              <a:rPr lang="en-US" sz="2200">
                <a:solidFill>
                  <a:srgbClr val="292929"/>
                </a:solidFill>
              </a:rPr>
              <a:t>False Positives (FP): 1 instance was incorrectly predicted as 'land' when it did not.</a:t>
            </a:r>
            <a:endParaRPr sz="2200">
              <a:solidFill>
                <a:srgbClr val="292929"/>
              </a:solidFill>
            </a:endParaRPr>
          </a:p>
          <a:p>
            <a:pPr marL="457200" lvl="0" indent="-315912" algn="l" rtl="0">
              <a:spcBef>
                <a:spcPts val="0"/>
              </a:spcBef>
              <a:spcAft>
                <a:spcPts val="0"/>
              </a:spcAft>
              <a:buClr>
                <a:srgbClr val="292929"/>
              </a:buClr>
              <a:buSzPct val="100000"/>
              <a:buChar char="•"/>
            </a:pPr>
            <a:r>
              <a:rPr lang="en-US" sz="2200">
                <a:solidFill>
                  <a:srgbClr val="292929"/>
                </a:solidFill>
              </a:rPr>
              <a:t>False Negatives (FN): 1 instance was incorrectly predicted as 'did not land' when it did.</a:t>
            </a:r>
            <a:endParaRPr sz="2200">
              <a:solidFill>
                <a:srgbClr val="292929"/>
              </a:solidFill>
            </a:endParaRPr>
          </a:p>
          <a:p>
            <a:pPr marL="0" lvl="0" indent="0" algn="l" rtl="0">
              <a:spcBef>
                <a:spcPts val="0"/>
              </a:spcBef>
              <a:spcAft>
                <a:spcPts val="0"/>
              </a:spcAft>
              <a:buNone/>
            </a:pPr>
            <a:endParaRPr sz="2200">
              <a:solidFill>
                <a:srgbClr val="292929"/>
              </a:solidFill>
            </a:endParaRPr>
          </a:p>
          <a:p>
            <a:pPr marL="0" lvl="0" indent="0" algn="l" rtl="0">
              <a:spcBef>
                <a:spcPts val="0"/>
              </a:spcBef>
              <a:spcAft>
                <a:spcPts val="0"/>
              </a:spcAft>
              <a:buNone/>
            </a:pPr>
            <a:r>
              <a:rPr lang="en-US" sz="2200">
                <a:solidFill>
                  <a:srgbClr val="292929"/>
                </a:solidFill>
              </a:rPr>
              <a:t>This matrix is a visual representation of the decision tree model's performance, with the main diagonal (top-left to bottom-right) showing correct predictions. The model seems to be relatively well-balanced in terms of precision and recall, given the low number of false predictions (FP and FN).</a:t>
            </a:r>
            <a:endParaRPr sz="2200">
              <a:solidFill>
                <a:srgbClr val="292929"/>
              </a:solidFill>
            </a:endParaRPr>
          </a:p>
        </p:txBody>
      </p:sp>
      <p:sp>
        <p:nvSpPr>
          <p:cNvPr id="412" name="Google Shape;412;p5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3" name="Google Shape;413;p58"/>
          <p:cNvPicPr preferRelativeResize="0"/>
          <p:nvPr/>
        </p:nvPicPr>
        <p:blipFill>
          <a:blip r:embed="rId4">
            <a:alphaModFix/>
          </a:blip>
          <a:stretch>
            <a:fillRect/>
          </a:stretch>
        </p:blipFill>
        <p:spPr>
          <a:xfrm>
            <a:off x="4785325" y="1537750"/>
            <a:ext cx="6228276" cy="44391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sp>
        <p:nvSpPr>
          <p:cNvPr id="418" name="Google Shape;418;p5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419" name="Google Shape;419;p59"/>
          <p:cNvSpPr txBox="1">
            <a:spLocks noGrp="1"/>
          </p:cNvSpPr>
          <p:nvPr>
            <p:ph type="body" idx="1"/>
          </p:nvPr>
        </p:nvSpPr>
        <p:spPr>
          <a:xfrm>
            <a:off x="770000" y="1791700"/>
            <a:ext cx="10515600" cy="4125600"/>
          </a:xfrm>
          <a:prstGeom prst="rect">
            <a:avLst/>
          </a:prstGeom>
          <a:noFill/>
          <a:ln>
            <a:noFill/>
          </a:ln>
        </p:spPr>
        <p:txBody>
          <a:bodyPr spcFirstLastPara="1" wrap="square" lIns="91425" tIns="45700" rIns="91425" bIns="45700" anchor="t" anchorCtr="0">
            <a:normAutofit lnSpcReduction="10000"/>
          </a:bodyPr>
          <a:lstStyle/>
          <a:p>
            <a:pPr marL="457200" lvl="0" indent="-368300" algn="l" rtl="0">
              <a:spcBef>
                <a:spcPts val="1400"/>
              </a:spcBef>
              <a:spcAft>
                <a:spcPts val="0"/>
              </a:spcAft>
              <a:buClr>
                <a:srgbClr val="292929"/>
              </a:buClr>
              <a:buSzPts val="2200"/>
              <a:buChar char="●"/>
            </a:pPr>
            <a:r>
              <a:rPr lang="en-US" sz="2200">
                <a:solidFill>
                  <a:srgbClr val="292929"/>
                </a:solidFill>
              </a:rPr>
              <a:t>Increasing the number of flights from the same location enhances the likelihood of successful landings, thanks to ongoing improvements.</a:t>
            </a:r>
            <a:endParaRPr sz="2200">
              <a:solidFill>
                <a:srgbClr val="292929"/>
              </a:solidFill>
            </a:endParaRPr>
          </a:p>
          <a:p>
            <a:pPr marL="457200" lvl="0" indent="-368300" algn="l" rtl="0">
              <a:spcBef>
                <a:spcPts val="0"/>
              </a:spcBef>
              <a:spcAft>
                <a:spcPts val="0"/>
              </a:spcAft>
              <a:buClr>
                <a:srgbClr val="292929"/>
              </a:buClr>
              <a:buSzPts val="2200"/>
              <a:buChar char="●"/>
            </a:pPr>
            <a:r>
              <a:rPr lang="en-US" sz="2200">
                <a:solidFill>
                  <a:srgbClr val="292929"/>
                </a:solidFill>
              </a:rPr>
              <a:t>The success rate of launches has been consistently high and has risen between 2013 and 2020.</a:t>
            </a:r>
            <a:endParaRPr sz="2200">
              <a:solidFill>
                <a:srgbClr val="292929"/>
              </a:solidFill>
            </a:endParaRPr>
          </a:p>
          <a:p>
            <a:pPr marL="457200" lvl="0" indent="-368300" algn="l" rtl="0">
              <a:spcBef>
                <a:spcPts val="0"/>
              </a:spcBef>
              <a:spcAft>
                <a:spcPts val="0"/>
              </a:spcAft>
              <a:buClr>
                <a:srgbClr val="292929"/>
              </a:buClr>
              <a:buSzPts val="2200"/>
              <a:buChar char="●"/>
            </a:pPr>
            <a:r>
              <a:rPr lang="en-US" sz="2200">
                <a:solidFill>
                  <a:srgbClr val="292929"/>
                </a:solidFill>
              </a:rPr>
              <a:t>The Kennedy Space Center's LC-39A site witnessed the highest number of successful launches.</a:t>
            </a:r>
            <a:endParaRPr sz="2200">
              <a:solidFill>
                <a:srgbClr val="292929"/>
              </a:solidFill>
            </a:endParaRPr>
          </a:p>
          <a:p>
            <a:pPr marL="457200" lvl="0" indent="-368300" algn="l" rtl="0">
              <a:spcBef>
                <a:spcPts val="0"/>
              </a:spcBef>
              <a:spcAft>
                <a:spcPts val="0"/>
              </a:spcAft>
              <a:buClr>
                <a:srgbClr val="292929"/>
              </a:buClr>
              <a:buSzPts val="2200"/>
              <a:buChar char="●"/>
            </a:pPr>
            <a:r>
              <a:rPr lang="en-US" sz="2200">
                <a:solidFill>
                  <a:srgbClr val="292929"/>
                </a:solidFill>
              </a:rPr>
              <a:t>About five out of nine orbits (namely ES-L1, GEO, HEO, SSO, VLEO) experienced similarly high success rates.</a:t>
            </a:r>
            <a:endParaRPr sz="2200">
              <a:solidFill>
                <a:srgbClr val="292929"/>
              </a:solidFill>
            </a:endParaRPr>
          </a:p>
          <a:p>
            <a:pPr marL="457200" lvl="0" indent="-368300" algn="l" rtl="0">
              <a:spcBef>
                <a:spcPts val="0"/>
              </a:spcBef>
              <a:spcAft>
                <a:spcPts val="0"/>
              </a:spcAft>
              <a:buClr>
                <a:srgbClr val="292929"/>
              </a:buClr>
              <a:buSzPts val="2200"/>
              <a:buChar char="●"/>
            </a:pPr>
            <a:r>
              <a:rPr lang="en-US" sz="2200">
                <a:solidFill>
                  <a:srgbClr val="292929"/>
                </a:solidFill>
              </a:rPr>
              <a:t>The Decision Tree Classifier emerged as the most effective machine learning model for predicting outcomes. This is due to the majority of our data and predictions being binary in nature, focusing on whether a launch was successful.</a:t>
            </a:r>
            <a:endParaRPr sz="2200">
              <a:solidFill>
                <a:srgbClr val="292929"/>
              </a:solidFill>
            </a:endParaRPr>
          </a:p>
          <a:p>
            <a:pPr marL="0" marR="0" lvl="0" indent="0" algn="l" rtl="0">
              <a:lnSpc>
                <a:spcPct val="100000"/>
              </a:lnSpc>
              <a:spcBef>
                <a:spcPts val="1400"/>
              </a:spcBef>
              <a:spcAft>
                <a:spcPts val="0"/>
              </a:spcAft>
              <a:buNone/>
            </a:pPr>
            <a:endParaRPr sz="2200">
              <a:solidFill>
                <a:srgbClr val="292929"/>
              </a:solidFill>
            </a:endParaRPr>
          </a:p>
        </p:txBody>
      </p:sp>
      <p:sp>
        <p:nvSpPr>
          <p:cNvPr id="420" name="Google Shape;420;p5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5"/>
        <p:cNvGrpSpPr/>
        <p:nvPr/>
      </p:nvGrpSpPr>
      <p:grpSpPr>
        <a:xfrm>
          <a:off x="0" y="0"/>
          <a:ext cx="0" cy="0"/>
          <a:chOff x="0" y="0"/>
          <a:chExt cx="0" cy="0"/>
        </a:xfrm>
      </p:grpSpPr>
      <p:sp>
        <p:nvSpPr>
          <p:cNvPr id="426" name="Google Shape;426;p6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427" name="Google Shape;427;p60"/>
          <p:cNvSpPr txBox="1">
            <a:spLocks noGrp="1"/>
          </p:cNvSpPr>
          <p:nvPr>
            <p:ph type="body" idx="1"/>
          </p:nvPr>
        </p:nvSpPr>
        <p:spPr>
          <a:xfrm>
            <a:off x="770000" y="1859522"/>
            <a:ext cx="10515600" cy="549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2000" dirty="0"/>
              <a:t>Repository link - https://github.com/gopi245/IBM-Data-Science-Capstone/upload/main</a:t>
            </a:r>
            <a:endParaRPr sz="2000" dirty="0"/>
          </a:p>
        </p:txBody>
      </p:sp>
      <p:sp>
        <p:nvSpPr>
          <p:cNvPr id="428" name="Google Shape;428;p6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2"/>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9"/>
          <p:cNvSpPr txBox="1">
            <a:spLocks noGrp="1"/>
          </p:cNvSpPr>
          <p:nvPr>
            <p:ph type="sldNum" idx="12"/>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2" name="Google Shape;122;p20"/>
          <p:cNvSpPr txBox="1"/>
          <p:nvPr/>
        </p:nvSpPr>
        <p:spPr>
          <a:xfrm>
            <a:off x="770011" y="1580808"/>
            <a:ext cx="10104817" cy="5211877"/>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marL="228600" marR="0" lvl="0" indent="-228600" algn="l" rtl="0">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marL="685800" marR="0" lvl="1" indent="-228600" algn="l" rtl="0">
              <a:lnSpc>
                <a:spcPct val="120000"/>
              </a:lnSpc>
              <a:spcBef>
                <a:spcPts val="1400"/>
              </a:spcBef>
              <a:spcAft>
                <a:spcPts val="0"/>
              </a:spcAft>
              <a:buClr>
                <a:srgbClr val="757070"/>
              </a:buClr>
              <a:buSzPct val="100000"/>
              <a:buFont typeface="Arial"/>
              <a:buChar char="•"/>
            </a:pPr>
            <a:r>
              <a:rPr lang="en-US" sz="7600" b="0" i="0" u="none" strike="noStrike" cap="none">
                <a:solidFill>
                  <a:srgbClr val="757070"/>
                </a:solidFill>
                <a:latin typeface="Arial"/>
                <a:ea typeface="Arial"/>
                <a:cs typeface="Arial"/>
                <a:sym typeface="Arial"/>
              </a:rPr>
              <a:t>The information was gathered through a combination of utilizing the SpaceX API and extracting data from Wikipedia's pages via web scraping.</a:t>
            </a:r>
            <a:endParaRPr/>
          </a:p>
          <a:p>
            <a:pPr marL="228600" marR="0" lvl="0" indent="-228600" algn="l" rtl="0">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marL="685800" marR="0" lvl="1" indent="-228600" algn="l" rtl="0">
              <a:lnSpc>
                <a:spcPct val="120000"/>
              </a:lnSpc>
              <a:spcBef>
                <a:spcPts val="1400"/>
              </a:spcBef>
              <a:spcAft>
                <a:spcPts val="0"/>
              </a:spcAft>
              <a:buClr>
                <a:srgbClr val="757070"/>
              </a:buClr>
              <a:buSzPct val="100000"/>
              <a:buFont typeface="Arial"/>
              <a:buChar char="•"/>
            </a:pPr>
            <a:r>
              <a:rPr lang="en-US" sz="7600">
                <a:solidFill>
                  <a:srgbClr val="757070"/>
                </a:solidFill>
              </a:rPr>
              <a:t>One-hot encoding was used on categorical attributes.</a:t>
            </a:r>
            <a:endParaRPr/>
          </a:p>
          <a:p>
            <a:pPr marL="228600" marR="0" lvl="0" indent="-228600" algn="l" rtl="0">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marL="228600" marR="0" lvl="0" indent="-228600" algn="l" rtl="0">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marL="228600" marR="0" lvl="0" indent="-228600" algn="l" rtl="0">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marL="228600" marR="0" lvl="0" indent="-88900" algn="l" rtl="0">
              <a:lnSpc>
                <a:spcPct val="120000"/>
              </a:lnSpc>
              <a:spcBef>
                <a:spcPts val="1400"/>
              </a:spcBef>
              <a:spcAft>
                <a:spcPts val="0"/>
              </a:spcAft>
              <a:buClr>
                <a:srgbClr val="0070C0"/>
              </a:buClr>
              <a:buSzPct val="100000"/>
              <a:buFont typeface="Arial"/>
              <a:buNone/>
            </a:pPr>
            <a:endParaRPr sz="88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29" name="Google Shape;129;p2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0" name="Google Shape;130;p21"/>
          <p:cNvSpPr txBox="1"/>
          <p:nvPr/>
        </p:nvSpPr>
        <p:spPr>
          <a:xfrm>
            <a:off x="833450" y="1416850"/>
            <a:ext cx="10515600" cy="45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just" rtl="0">
              <a:spcBef>
                <a:spcPts val="0"/>
              </a:spcBef>
              <a:spcAft>
                <a:spcPts val="0"/>
              </a:spcAft>
              <a:buClr>
                <a:schemeClr val="dk1"/>
              </a:buClr>
              <a:buSzPts val="1100"/>
              <a:buFont typeface="Arial"/>
              <a:buNone/>
            </a:pPr>
            <a:r>
              <a:rPr lang="en-US" sz="2200" u="sng"/>
              <a:t>The data was collected using the following:</a:t>
            </a:r>
            <a:endParaRPr sz="2200" u="sng"/>
          </a:p>
          <a:p>
            <a:pPr marL="0" lvl="0" indent="0" algn="just" rtl="0">
              <a:spcBef>
                <a:spcPts val="0"/>
              </a:spcBef>
              <a:spcAft>
                <a:spcPts val="0"/>
              </a:spcAft>
              <a:buClr>
                <a:schemeClr val="dk1"/>
              </a:buClr>
              <a:buSzPts val="1100"/>
              <a:buFont typeface="Arial"/>
              <a:buNone/>
            </a:pPr>
            <a:endParaRPr sz="2100"/>
          </a:p>
          <a:p>
            <a:pPr marL="457200" lvl="0" indent="-361950" algn="just" rtl="0">
              <a:spcBef>
                <a:spcPts val="0"/>
              </a:spcBef>
              <a:spcAft>
                <a:spcPts val="0"/>
              </a:spcAft>
              <a:buSzPts val="2100"/>
              <a:buChar char="●"/>
            </a:pPr>
            <a:r>
              <a:rPr lang="en-US" sz="2100"/>
              <a:t>We gathered data by sending GET requests to the SpaceX API.</a:t>
            </a:r>
            <a:endParaRPr sz="2100"/>
          </a:p>
          <a:p>
            <a:pPr marL="457200" lvl="0" indent="-361950" algn="just" rtl="0">
              <a:spcBef>
                <a:spcPts val="0"/>
              </a:spcBef>
              <a:spcAft>
                <a:spcPts val="0"/>
              </a:spcAft>
              <a:buSzPts val="2100"/>
              <a:buChar char="●"/>
            </a:pPr>
            <a:r>
              <a:rPr lang="en-US" sz="2100"/>
              <a:t>The response was then converted into JSON format using the .json() method, and subsequently transformed into a pandas dataframe with the help of .json_normalize().</a:t>
            </a:r>
            <a:endParaRPr sz="2100"/>
          </a:p>
          <a:p>
            <a:pPr marL="457200" lvl="0" indent="-361950" algn="just" rtl="0">
              <a:spcBef>
                <a:spcPts val="0"/>
              </a:spcBef>
              <a:spcAft>
                <a:spcPts val="0"/>
              </a:spcAft>
              <a:buSzPts val="2100"/>
              <a:buChar char="●"/>
            </a:pPr>
            <a:r>
              <a:rPr lang="en-US" sz="2100"/>
              <a:t>Following this, we undertook data cleansing, including identifying and addressing missing values either by substituting them with averages or marking them as 'N/A'.</a:t>
            </a:r>
            <a:endParaRPr sz="2100"/>
          </a:p>
          <a:p>
            <a:pPr marL="457200" lvl="0" indent="-361950" algn="just" rtl="0">
              <a:spcBef>
                <a:spcPts val="0"/>
              </a:spcBef>
              <a:spcAft>
                <a:spcPts val="0"/>
              </a:spcAft>
              <a:buSzPts val="2100"/>
              <a:buChar char="●"/>
            </a:pPr>
            <a:r>
              <a:rPr lang="en-US" sz="2100"/>
              <a:t>Additionally, we extracted data about Falcon 9 launch records from Wikipedia using web scraping techniques. This involved retrieving data from HTML tables using BeautifulSoup, parsing these tables, and then converting the information into a pandas dataframe format.</a:t>
            </a:r>
            <a:endParaRPr sz="2100"/>
          </a:p>
          <a:p>
            <a:pPr marL="0" lvl="0" indent="0" algn="just" rtl="0">
              <a:spcBef>
                <a:spcPts val="0"/>
              </a:spcBef>
              <a:spcAft>
                <a:spcPts val="0"/>
              </a:spcAft>
              <a:buClr>
                <a:schemeClr val="dk1"/>
              </a:buClr>
              <a:buSzPts val="1100"/>
              <a:buFont typeface="Arial"/>
              <a:buNone/>
            </a:pPr>
            <a:endParaRPr sz="1900"/>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36" name="Google Shape;136;p22"/>
          <p:cNvSpPr txBox="1">
            <a:spLocks noGrp="1"/>
          </p:cNvSpPr>
          <p:nvPr>
            <p:ph type="body" idx="1"/>
          </p:nvPr>
        </p:nvSpPr>
        <p:spPr>
          <a:xfrm>
            <a:off x="820738" y="1800225"/>
            <a:ext cx="4640263" cy="4225925"/>
          </a:xfrm>
          <a:prstGeom prst="rect">
            <a:avLst/>
          </a:prstGeom>
          <a:noFill/>
          <a:ln>
            <a:noFill/>
          </a:ln>
        </p:spPr>
        <p:txBody>
          <a:bodyPr spcFirstLastPara="1" wrap="square" lIns="91425" tIns="45700" rIns="91425" bIns="45700" anchor="t" anchorCtr="0">
            <a:normAutofit/>
          </a:bodyPr>
          <a:lstStyle/>
          <a:p>
            <a:pPr marL="457200" lvl="0" indent="-330200" algn="l" rtl="0">
              <a:spcBef>
                <a:spcPts val="0"/>
              </a:spcBef>
              <a:spcAft>
                <a:spcPts val="0"/>
              </a:spcAft>
              <a:buClr>
                <a:srgbClr val="292929"/>
              </a:buClr>
              <a:buSzPts val="1600"/>
              <a:buChar char="●"/>
            </a:pPr>
            <a:r>
              <a:rPr lang="en-US" sz="1600">
                <a:solidFill>
                  <a:srgbClr val="292929"/>
                </a:solidFill>
              </a:rPr>
              <a:t>I employed a straightforward GET request and checked the response status code. Additionally, I performed data normalization to achieve a more refined dataframe.</a:t>
            </a:r>
            <a:endParaRPr sz="1600">
              <a:solidFill>
                <a:srgbClr val="292929"/>
              </a:solidFill>
            </a:endParaRPr>
          </a:p>
          <a:p>
            <a:pPr marL="228600" marR="0" lvl="0" indent="-88900" algn="l" rtl="0">
              <a:lnSpc>
                <a:spcPct val="100000"/>
              </a:lnSpc>
              <a:spcBef>
                <a:spcPts val="1400"/>
              </a:spcBef>
              <a:spcAft>
                <a:spcPts val="0"/>
              </a:spcAft>
              <a:buClr>
                <a:schemeClr val="dk1"/>
              </a:buClr>
              <a:buSzPts val="2200"/>
              <a:buFont typeface="Arial"/>
              <a:buNone/>
            </a:pPr>
            <a:endParaRPr sz="2200" b="0" i="0" u="none" strike="noStrike" cap="none">
              <a:solidFill>
                <a:srgbClr val="292929"/>
              </a:solidFill>
              <a:latin typeface="Arial"/>
              <a:ea typeface="Arial"/>
              <a:cs typeface="Arial"/>
              <a:sym typeface="Arial"/>
            </a:endParaRPr>
          </a:p>
          <a:p>
            <a:pPr marL="457200" marR="0" lvl="0" indent="-336550" algn="l" rtl="0">
              <a:lnSpc>
                <a:spcPct val="100000"/>
              </a:lnSpc>
              <a:spcBef>
                <a:spcPts val="1400"/>
              </a:spcBef>
              <a:spcAft>
                <a:spcPts val="0"/>
              </a:spcAft>
              <a:buSzPts val="1700"/>
              <a:buChar char="●"/>
            </a:pPr>
            <a:r>
              <a:rPr lang="en-US" sz="1700" b="0" i="0" u="none" strike="noStrike" cap="none">
                <a:solidFill>
                  <a:srgbClr val="292929"/>
                </a:solidFill>
                <a:latin typeface="Arial"/>
                <a:ea typeface="Arial"/>
                <a:cs typeface="Arial"/>
                <a:sym typeface="Arial"/>
              </a:rPr>
              <a:t>GitHub URL</a:t>
            </a:r>
            <a:r>
              <a:rPr lang="en-US" sz="1700">
                <a:solidFill>
                  <a:srgbClr val="292929"/>
                </a:solidFill>
              </a:rPr>
              <a:t> - </a:t>
            </a:r>
            <a:r>
              <a:rPr lang="en-US" sz="1700" u="sng">
                <a:solidFill>
                  <a:schemeClr val="hlink"/>
                </a:solidFill>
                <a:hlinkClick r:id="rId4"/>
              </a:rPr>
              <a:t>https://github.com/swethakandala/IBM-Data-Science-Capstone/blob/main/Week_1_LAB1_spacex_Data%20Collection-API.ipynb</a:t>
            </a:r>
            <a:endParaRPr sz="2300">
              <a:solidFill>
                <a:schemeClr val="dk1"/>
              </a:solidFill>
              <a:latin typeface="Calibri"/>
              <a:ea typeface="Calibri"/>
              <a:cs typeface="Calibri"/>
              <a:sym typeface="Calibri"/>
            </a:endParaRPr>
          </a:p>
        </p:txBody>
      </p:sp>
      <p:sp>
        <p:nvSpPr>
          <p:cNvPr id="137" name="Google Shape;137;p2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22"/>
          <p:cNvPicPr preferRelativeResize="0"/>
          <p:nvPr/>
        </p:nvPicPr>
        <p:blipFill>
          <a:blip r:embed="rId5">
            <a:alphaModFix/>
          </a:blip>
          <a:stretch>
            <a:fillRect/>
          </a:stretch>
        </p:blipFill>
        <p:spPr>
          <a:xfrm>
            <a:off x="5530051" y="1800224"/>
            <a:ext cx="6426198" cy="37195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44" name="Google Shape;144;p23"/>
          <p:cNvSpPr txBox="1">
            <a:spLocks noGrp="1"/>
          </p:cNvSpPr>
          <p:nvPr>
            <p:ph type="body" idx="1"/>
          </p:nvPr>
        </p:nvSpPr>
        <p:spPr>
          <a:xfrm>
            <a:off x="922411" y="1792288"/>
            <a:ext cx="3932238" cy="38115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solidFill>
                <a:srgbClr val="292929"/>
              </a:solidFill>
            </a:endParaRPr>
          </a:p>
          <a:p>
            <a:pPr marL="457200" marR="0" lvl="0" indent="-317500" algn="l" rtl="0">
              <a:lnSpc>
                <a:spcPct val="100000"/>
              </a:lnSpc>
              <a:spcBef>
                <a:spcPts val="0"/>
              </a:spcBef>
              <a:spcAft>
                <a:spcPts val="0"/>
              </a:spcAft>
              <a:buClr>
                <a:srgbClr val="292929"/>
              </a:buClr>
              <a:buSzPts val="1400"/>
              <a:buChar char="●"/>
            </a:pPr>
            <a:r>
              <a:rPr lang="en-US">
                <a:solidFill>
                  <a:srgbClr val="292929"/>
                </a:solidFill>
              </a:rPr>
              <a:t>Utilized the Falcon9 Launch Wikipedia page, extracting all header names from its HTML table. Subsequently, a dataframe was constructed by parsing these launch tables.</a:t>
            </a:r>
            <a:endParaRPr>
              <a:solidFill>
                <a:srgbClr val="292929"/>
              </a:solidFill>
            </a:endParaRPr>
          </a:p>
          <a:p>
            <a:pPr marL="0" marR="0" lvl="0" indent="0" algn="l" rtl="0">
              <a:lnSpc>
                <a:spcPct val="100000"/>
              </a:lnSpc>
              <a:spcBef>
                <a:spcPts val="1400"/>
              </a:spcBef>
              <a:spcAft>
                <a:spcPts val="0"/>
              </a:spcAft>
              <a:buNone/>
            </a:pPr>
            <a:endParaRPr>
              <a:solidFill>
                <a:srgbClr val="292929"/>
              </a:solidFill>
              <a:latin typeface="Arial"/>
              <a:ea typeface="Arial"/>
              <a:cs typeface="Arial"/>
              <a:sym typeface="Arial"/>
            </a:endParaRPr>
          </a:p>
          <a:p>
            <a:pPr marL="457200" marR="0" lvl="0" indent="-317500" algn="l" rtl="0">
              <a:lnSpc>
                <a:spcPct val="100000"/>
              </a:lnSpc>
              <a:spcBef>
                <a:spcPts val="1400"/>
              </a:spcBef>
              <a:spcAft>
                <a:spcPts val="0"/>
              </a:spcAft>
              <a:buSzPts val="1400"/>
              <a:buChar char="●"/>
            </a:pPr>
            <a:r>
              <a:rPr lang="en-US">
                <a:solidFill>
                  <a:srgbClr val="292929"/>
                </a:solidFill>
                <a:latin typeface="Arial"/>
                <a:ea typeface="Arial"/>
                <a:cs typeface="Arial"/>
                <a:sym typeface="Arial"/>
              </a:rPr>
              <a:t>GitHub URL </a:t>
            </a:r>
            <a:r>
              <a:rPr lang="en-US">
                <a:solidFill>
                  <a:srgbClr val="292929"/>
                </a:solidFill>
              </a:rPr>
              <a:t>- </a:t>
            </a:r>
            <a:r>
              <a:rPr lang="en-US" u="sng">
                <a:solidFill>
                  <a:schemeClr val="hlink"/>
                </a:solidFill>
                <a:hlinkClick r:id="rId4"/>
              </a:rPr>
              <a:t>https://github.com/swethakandala/IBM-Data-Science-Capstone/blob/main/Week_1_spacex_Data%20Collection_Web_Scrapping.ipynb</a:t>
            </a:r>
            <a:endParaRPr/>
          </a:p>
        </p:txBody>
      </p:sp>
      <p:sp>
        <p:nvSpPr>
          <p:cNvPr id="145" name="Google Shape;145;p2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05493"/>
              </a:buClr>
              <a:buSzPct val="100000"/>
              <a:buFont typeface="IBM Plex Mono SemiBold"/>
              <a:buNone/>
            </a:pPr>
            <a:endParaRPr sz="4000">
              <a:solidFill>
                <a:srgbClr val="1C7DDB"/>
              </a:solidFill>
              <a:latin typeface="Arial"/>
              <a:ea typeface="Arial"/>
              <a:cs typeface="Arial"/>
              <a:sym typeface="Arial"/>
            </a:endParaRPr>
          </a:p>
        </p:txBody>
      </p:sp>
      <p:sp>
        <p:nvSpPr>
          <p:cNvPr id="146" name="Google Shape;146;p23"/>
          <p:cNvSpPr txBox="1"/>
          <p:nvPr/>
        </p:nvSpPr>
        <p:spPr>
          <a:xfrm>
            <a:off x="922411" y="6910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7" name="Google Shape;147;p23"/>
          <p:cNvPicPr preferRelativeResize="0"/>
          <p:nvPr/>
        </p:nvPicPr>
        <p:blipFill>
          <a:blip r:embed="rId5">
            <a:alphaModFix/>
          </a:blip>
          <a:stretch>
            <a:fillRect/>
          </a:stretch>
        </p:blipFill>
        <p:spPr>
          <a:xfrm>
            <a:off x="5131990" y="1792300"/>
            <a:ext cx="6755209" cy="3679750"/>
          </a:xfrm>
          <a:prstGeom prst="rect">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033A9BB4F4344194658584DFB5D2BC" ma:contentTypeVersion="0" ma:contentTypeDescription="Create a new document." ma:contentTypeScope="" ma:versionID="45b0bbdf48f13763905cb8aba1b92bb7">
  <xsd:schema xmlns:xsd="http://www.w3.org/2001/XMLSchema" xmlns:xs="http://www.w3.org/2001/XMLSchema" xmlns:p="http://schemas.microsoft.com/office/2006/metadata/properties" targetNamespace="http://schemas.microsoft.com/office/2006/metadata/properties" ma:root="true" ma:fieldsID="12221166e844048bff9afab088c72c2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5D83EB-425D-4603-BCEB-3B446ECED0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A5BA88A-610D-4B19-8FD0-C4119BD1B7A5}">
  <ds:schemaRefs>
    <ds:schemaRef ds:uri="http://schemas.microsoft.com/sharepoint/v3/contenttype/forms"/>
  </ds:schemaRefs>
</ds:datastoreItem>
</file>

<file path=customXml/itemProps3.xml><?xml version="1.0" encoding="utf-8"?>
<ds:datastoreItem xmlns:ds="http://schemas.openxmlformats.org/officeDocument/2006/customXml" ds:itemID="{43D89786-F09B-48FF-8C89-7B74B0BC8746}">
  <ds:schemaRef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purl.org/dc/terms/"/>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81e0f09a-6605-4cdc-b70c-67d2aea670a0}" enabled="1" method="Standard" siteId="{5d135798-0ae4-4f20-a663-a223e2cd1f4e}" removed="0"/>
</clbl:labelList>
</file>

<file path=docProps/app.xml><?xml version="1.0" encoding="utf-8"?>
<Properties xmlns="http://schemas.openxmlformats.org/officeDocument/2006/extended-properties" xmlns:vt="http://schemas.openxmlformats.org/officeDocument/2006/docPropsVTypes">
  <TotalTime>2</TotalTime>
  <Words>2199</Words>
  <Application>Microsoft Office PowerPoint</Application>
  <PresentationFormat>Widescreen</PresentationFormat>
  <Paragraphs>232</Paragraphs>
  <Slides>47</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IBM Plex Mono SemiBold</vt:lpstr>
      <vt:lpstr>Calibri</vt:lpstr>
      <vt:lpstr>IBM Plex Mono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 Krishna Seerapu</dc:creator>
  <cp:lastModifiedBy>Gopi Krishna Seerapu</cp:lastModifiedBy>
  <cp:revision>2</cp:revision>
  <dcterms:modified xsi:type="dcterms:W3CDTF">2024-01-12T17:24:49Z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Custom Design:3</vt:lpwstr>
  </property>
  <property fmtid="{D5CDD505-2E9C-101B-9397-08002B2CF9AE}" pid="3" name="ClassificationContentMarkingFooterText">
    <vt:lpwstr>J.B. Hunt Business</vt:lpwstr>
  </property>
  <property fmtid="{D5CDD505-2E9C-101B-9397-08002B2CF9AE}" pid="4" name="ContentTypeId">
    <vt:lpwstr>0x010100DF033A9BB4F4344194658584DFB5D2BC</vt:lpwstr>
  </property>
</Properties>
</file>